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57" r:id="rId3"/>
    <p:sldId id="273" r:id="rId4"/>
    <p:sldId id="274" r:id="rId5"/>
    <p:sldId id="275" r:id="rId6"/>
    <p:sldId id="276" r:id="rId7"/>
    <p:sldId id="277" r:id="rId8"/>
    <p:sldId id="289" r:id="rId9"/>
    <p:sldId id="278" r:id="rId10"/>
    <p:sldId id="279" r:id="rId11"/>
    <p:sldId id="280" r:id="rId12"/>
    <p:sldId id="281" r:id="rId13"/>
    <p:sldId id="288" r:id="rId14"/>
    <p:sldId id="283" r:id="rId15"/>
    <p:sldId id="284" r:id="rId16"/>
    <p:sldId id="285" r:id="rId17"/>
    <p:sldId id="286" r:id="rId18"/>
    <p:sldId id="287" r:id="rId19"/>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6470" autoAdjust="0"/>
  </p:normalViewPr>
  <p:slideViewPr>
    <p:cSldViewPr snapToGrid="0">
      <p:cViewPr>
        <p:scale>
          <a:sx n="50" d="100"/>
          <a:sy n="50" d="100"/>
        </p:scale>
        <p:origin x="660" y="3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cuments\Analysis\SBC_ALL_DATA_updated_last_Monthly.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file:///F:\sumaiya\Presentaion\jan%20to%20octo_data.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F:\sumaiya\Presentaion\jan%20to%20octo_data.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accent1"/>
                </a:solidFill>
                <a:latin typeface="Times New Roman" panose="02020603050405020304" pitchFamily="18" charset="0"/>
                <a:cs typeface="Times New Roman" panose="02020603050405020304" pitchFamily="18" charset="0"/>
              </a:rPr>
              <a:t>SBC DOCTOR MONTHLY DATA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Data'!$K$21</c:f>
              <c:strCache>
                <c:ptCount val="1"/>
                <c:pt idx="0">
                  <c:v>Approved</c:v>
                </c:pt>
              </c:strCache>
            </c:strRef>
          </c:tx>
          <c:spPr>
            <a:solidFill>
              <a:schemeClr val="accent1"/>
            </a:solidFill>
            <a:ln>
              <a:noFill/>
            </a:ln>
            <a:effectLst/>
            <a:sp3d/>
          </c:spPr>
          <c:invertIfNegative val="0"/>
          <c:dLbls>
            <c:dLbl>
              <c:idx val="0"/>
              <c:layout/>
              <c:tx>
                <c:strRef>
                  <c:f>'Monthly Data'!$S$22</c:f>
                  <c:strCache>
                    <c:ptCount val="1"/>
                    <c:pt idx="0">
                      <c:v>95.15%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EE5-415A-B3DF-D9D5E6E9C377}"/>
                </c:ext>
                <c:ext xmlns:c15="http://schemas.microsoft.com/office/drawing/2012/chart" uri="{CE6537A1-D6FC-4f65-9D91-7224C49458BB}">
                  <c15:layout/>
                  <c15:dlblFieldTable>
                    <c15:dlblFTEntry>
                      <c15:txfldGUID>{293399EB-ADD3-4829-A118-5376B2A90327}</c15:txfldGUID>
                      <c15:f>'Monthly Data'!$S$22</c15:f>
                      <c15:dlblFieldTableCache>
                        <c:ptCount val="1"/>
                        <c:pt idx="0">
                          <c:v>95.15%</c:v>
                        </c:pt>
                      </c15:dlblFieldTableCache>
                    </c15:dlblFTEntry>
                  </c15:dlblFieldTable>
                  <c15:showDataLabelsRange val="0"/>
                </c:ext>
              </c:extLst>
            </c:dLbl>
            <c:dLbl>
              <c:idx val="1"/>
              <c:layout/>
              <c:tx>
                <c:strRef>
                  <c:f>'Monthly Data'!$S$24</c:f>
                  <c:strCache>
                    <c:ptCount val="1"/>
                    <c:pt idx="0">
                      <c:v>86.68%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EE5-415A-B3DF-D9D5E6E9C377}"/>
                </c:ext>
                <c:ext xmlns:c15="http://schemas.microsoft.com/office/drawing/2012/chart" uri="{CE6537A1-D6FC-4f65-9D91-7224C49458BB}">
                  <c15:layout/>
                  <c15:dlblFieldTable>
                    <c15:dlblFTEntry>
                      <c15:txfldGUID>{81FB55F7-60D3-4DD6-A399-290CF748F666}</c15:txfldGUID>
                      <c15:f>'Monthly Data'!$S$24</c15:f>
                      <c15:dlblFieldTableCache>
                        <c:ptCount val="1"/>
                        <c:pt idx="0">
                          <c:v>86.68%</c:v>
                        </c:pt>
                      </c15:dlblFieldTableCache>
                    </c15:dlblFTEntry>
                  </c15:dlblFieldTable>
                  <c15:showDataLabelsRange val="0"/>
                </c:ext>
              </c:extLst>
            </c:dLbl>
            <c:dLbl>
              <c:idx val="2"/>
              <c:layout/>
              <c:tx>
                <c:strRef>
                  <c:f>'Monthly Data'!$S$24</c:f>
                  <c:strCache>
                    <c:ptCount val="1"/>
                    <c:pt idx="0">
                      <c:v>86.68%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EE5-415A-B3DF-D9D5E6E9C377}"/>
                </c:ext>
                <c:ext xmlns:c15="http://schemas.microsoft.com/office/drawing/2012/chart" uri="{CE6537A1-D6FC-4f65-9D91-7224C49458BB}">
                  <c15:layout/>
                  <c15:dlblFieldTable>
                    <c15:dlblFTEntry>
                      <c15:txfldGUID>{5A23EC49-7542-4D2D-BD46-737008AA7568}</c15:txfldGUID>
                      <c15:f>'Monthly Data'!$S$24</c15:f>
                      <c15:dlblFieldTableCache>
                        <c:ptCount val="1"/>
                        <c:pt idx="0">
                          <c:v>86.68%</c:v>
                        </c:pt>
                      </c15:dlblFieldTableCache>
                    </c15:dlblFTEntry>
                  </c15:dlblFieldTable>
                  <c15:showDataLabelsRange val="0"/>
                </c:ext>
              </c:extLst>
            </c:dLbl>
            <c:dLbl>
              <c:idx val="3"/>
              <c:layout/>
              <c:tx>
                <c:strRef>
                  <c:f>'Monthly Data'!$S$25</c:f>
                  <c:strCache>
                    <c:ptCount val="1"/>
                    <c:pt idx="0">
                      <c:v>89.76%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EE5-415A-B3DF-D9D5E6E9C377}"/>
                </c:ext>
                <c:ext xmlns:c15="http://schemas.microsoft.com/office/drawing/2012/chart" uri="{CE6537A1-D6FC-4f65-9D91-7224C49458BB}">
                  <c15:layout/>
                  <c15:dlblFieldTable>
                    <c15:dlblFTEntry>
                      <c15:txfldGUID>{4399880C-8AB7-4BEE-9A48-3CA70C63C679}</c15:txfldGUID>
                      <c15:f>'Monthly Data'!$S$25</c15:f>
                      <c15:dlblFieldTableCache>
                        <c:ptCount val="1"/>
                        <c:pt idx="0">
                          <c:v>89.76%</c:v>
                        </c:pt>
                      </c15:dlblFieldTableCache>
                    </c15:dlblFTEntry>
                  </c15:dlblFieldTable>
                  <c15:showDataLabelsRange val="0"/>
                </c:ext>
              </c:extLst>
            </c:dLbl>
            <c:dLbl>
              <c:idx val="4"/>
              <c:layout/>
              <c:tx>
                <c:strRef>
                  <c:f>'Monthly Data'!$S$26</c:f>
                  <c:strCache>
                    <c:ptCount val="1"/>
                    <c:pt idx="0">
                      <c:v>89.92%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EE5-415A-B3DF-D9D5E6E9C377}"/>
                </c:ext>
                <c:ext xmlns:c15="http://schemas.microsoft.com/office/drawing/2012/chart" uri="{CE6537A1-D6FC-4f65-9D91-7224C49458BB}">
                  <c15:layout/>
                  <c15:dlblFieldTable>
                    <c15:dlblFTEntry>
                      <c15:txfldGUID>{A4BA4F9F-4835-422C-A00E-8D96DFA62080}</c15:txfldGUID>
                      <c15:f>'Monthly Data'!$S$26</c15:f>
                      <c15:dlblFieldTableCache>
                        <c:ptCount val="1"/>
                        <c:pt idx="0">
                          <c:v>89.92%</c:v>
                        </c:pt>
                      </c15:dlblFieldTableCache>
                    </c15:dlblFTEntry>
                  </c15:dlblFieldTable>
                  <c15:showDataLabelsRange val="0"/>
                </c:ext>
              </c:extLst>
            </c:dLbl>
            <c:dLbl>
              <c:idx val="5"/>
              <c:layout/>
              <c:tx>
                <c:strRef>
                  <c:f>'Monthly Data'!$S$27</c:f>
                  <c:strCache>
                    <c:ptCount val="1"/>
                    <c:pt idx="0">
                      <c:v>89.94%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EE5-415A-B3DF-D9D5E6E9C377}"/>
                </c:ext>
                <c:ext xmlns:c15="http://schemas.microsoft.com/office/drawing/2012/chart" uri="{CE6537A1-D6FC-4f65-9D91-7224C49458BB}">
                  <c15:layout/>
                  <c15:dlblFieldTable>
                    <c15:dlblFTEntry>
                      <c15:txfldGUID>{34C21710-9D22-491A-81D2-2940D6B2B607}</c15:txfldGUID>
                      <c15:f>'Monthly Data'!$S$27</c15:f>
                      <c15:dlblFieldTableCache>
                        <c:ptCount val="1"/>
                        <c:pt idx="0">
                          <c:v>89.94%</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Data'!$J$22:$J$27</c:f>
              <c:strCache>
                <c:ptCount val="6"/>
                <c:pt idx="0">
                  <c:v>MAY</c:v>
                </c:pt>
                <c:pt idx="1">
                  <c:v>Jun</c:v>
                </c:pt>
                <c:pt idx="2">
                  <c:v>Jul</c:v>
                </c:pt>
                <c:pt idx="3">
                  <c:v>Aug</c:v>
                </c:pt>
                <c:pt idx="4">
                  <c:v>Sep</c:v>
                </c:pt>
                <c:pt idx="5">
                  <c:v>Oct</c:v>
                </c:pt>
              </c:strCache>
            </c:strRef>
          </c:cat>
          <c:val>
            <c:numRef>
              <c:f>'Monthly Data'!$K$22:$K$27</c:f>
              <c:numCache>
                <c:formatCode>General</c:formatCode>
                <c:ptCount val="6"/>
                <c:pt idx="0">
                  <c:v>1080</c:v>
                </c:pt>
                <c:pt idx="1">
                  <c:v>1452</c:v>
                </c:pt>
                <c:pt idx="2">
                  <c:v>397</c:v>
                </c:pt>
                <c:pt idx="3">
                  <c:v>920</c:v>
                </c:pt>
                <c:pt idx="4">
                  <c:v>1312</c:v>
                </c:pt>
                <c:pt idx="5">
                  <c:v>885</c:v>
                </c:pt>
              </c:numCache>
            </c:numRef>
          </c:val>
          <c:extLst xmlns:c16r2="http://schemas.microsoft.com/office/drawing/2015/06/chart">
            <c:ext xmlns:c16="http://schemas.microsoft.com/office/drawing/2014/chart" uri="{C3380CC4-5D6E-409C-BE32-E72D297353CC}">
              <c16:uniqueId val="{00000006-AEE5-415A-B3DF-D9D5E6E9C377}"/>
            </c:ext>
          </c:extLst>
        </c:ser>
        <c:ser>
          <c:idx val="1"/>
          <c:order val="1"/>
          <c:tx>
            <c:strRef>
              <c:f>'Monthly Data'!$L$21</c:f>
              <c:strCache>
                <c:ptCount val="1"/>
                <c:pt idx="0">
                  <c:v>Cancelled</c:v>
                </c:pt>
              </c:strCache>
            </c:strRef>
          </c:tx>
          <c:spPr>
            <a:solidFill>
              <a:schemeClr val="accent2"/>
            </a:solidFill>
            <a:ln>
              <a:noFill/>
            </a:ln>
            <a:effectLst/>
            <a:sp3d/>
          </c:spPr>
          <c:invertIfNegative val="0"/>
          <c:dLbls>
            <c:dLbl>
              <c:idx val="0"/>
              <c:layout>
                <c:manualLayout>
                  <c:x val="-1.9269944580373153E-2"/>
                  <c:y val="-4.7329236949810501E-17"/>
                </c:manualLayout>
              </c:layout>
              <c:tx>
                <c:strRef>
                  <c:f>'Monthly Data'!$T$22</c:f>
                  <c:strCache>
                    <c:ptCount val="1"/>
                    <c:pt idx="0">
                      <c:v>2.56%</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EE5-415A-B3DF-D9D5E6E9C377}"/>
                </c:ext>
                <c:ext xmlns:c15="http://schemas.microsoft.com/office/drawing/2012/chart" uri="{CE6537A1-D6FC-4f65-9D91-7224C49458BB}">
                  <c15:layout/>
                  <c15:dlblFieldTable>
                    <c15:dlblFTEntry>
                      <c15:txfldGUID>{3023E2BA-F586-4B18-B53D-8CCB66E80483}</c15:txfldGUID>
                      <c15:f>'Monthly Data'!$T$22</c15:f>
                      <c15:dlblFieldTableCache>
                        <c:ptCount val="1"/>
                        <c:pt idx="0">
                          <c:v>2.56%</c:v>
                        </c:pt>
                      </c15:dlblFieldTableCache>
                    </c15:dlblFTEntry>
                  </c15:dlblFieldTable>
                  <c15:showDataLabelsRange val="0"/>
                </c:ext>
              </c:extLst>
            </c:dLbl>
            <c:dLbl>
              <c:idx val="1"/>
              <c:layout/>
              <c:tx>
                <c:strRef>
                  <c:f>'Monthly Data'!$T$23</c:f>
                  <c:strCache>
                    <c:ptCount val="1"/>
                    <c:pt idx="0">
                      <c:v>3.62%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EE5-415A-B3DF-D9D5E6E9C377}"/>
                </c:ext>
                <c:ext xmlns:c15="http://schemas.microsoft.com/office/drawing/2012/chart" uri="{CE6537A1-D6FC-4f65-9D91-7224C49458BB}">
                  <c15:layout/>
                  <c15:dlblFieldTable>
                    <c15:dlblFTEntry>
                      <c15:txfldGUID>{02EB2AC9-46FE-4C79-8905-38FB43A9A63C}</c15:txfldGUID>
                      <c15:f>'Monthly Data'!$T$23</c15:f>
                      <c15:dlblFieldTableCache>
                        <c:ptCount val="1"/>
                        <c:pt idx="0">
                          <c:v>3.62%</c:v>
                        </c:pt>
                      </c15:dlblFieldTableCache>
                    </c15:dlblFTEntry>
                  </c15:dlblFieldTable>
                  <c15:showDataLabelsRange val="0"/>
                </c:ext>
              </c:extLst>
            </c:dLbl>
            <c:dLbl>
              <c:idx val="2"/>
              <c:layout>
                <c:manualLayout>
                  <c:x val="-1.766985740172744E-2"/>
                  <c:y val="0"/>
                </c:manualLayout>
              </c:layout>
              <c:tx>
                <c:strRef>
                  <c:f>'Monthly Data'!$T$24</c:f>
                  <c:strCache>
                    <c:ptCount val="1"/>
                    <c:pt idx="0">
                      <c:v>6.33%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EE5-415A-B3DF-D9D5E6E9C377}"/>
                </c:ext>
                <c:ext xmlns:c15="http://schemas.microsoft.com/office/drawing/2012/chart" uri="{CE6537A1-D6FC-4f65-9D91-7224C49458BB}">
                  <c15:layout/>
                  <c15:dlblFieldTable>
                    <c15:dlblFTEntry>
                      <c15:txfldGUID>{28FB9389-3052-4E06-B511-1203D8A3CE4C}</c15:txfldGUID>
                      <c15:f>'Monthly Data'!$T$24</c15:f>
                      <c15:dlblFieldTableCache>
                        <c:ptCount val="1"/>
                        <c:pt idx="0">
                          <c:v>6.33%</c:v>
                        </c:pt>
                      </c15:dlblFieldTableCache>
                    </c15:dlblFTEntry>
                  </c15:dlblFieldTable>
                  <c15:showDataLabelsRange val="0"/>
                </c:ext>
              </c:extLst>
            </c:dLbl>
            <c:dLbl>
              <c:idx val="3"/>
              <c:layout/>
              <c:tx>
                <c:strRef>
                  <c:f>'Monthly Data'!$T$25</c:f>
                  <c:strCache>
                    <c:ptCount val="1"/>
                    <c:pt idx="0">
                      <c:v>4.98%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EE5-415A-B3DF-D9D5E6E9C377}"/>
                </c:ext>
                <c:ext xmlns:c15="http://schemas.microsoft.com/office/drawing/2012/chart" uri="{CE6537A1-D6FC-4f65-9D91-7224C49458BB}">
                  <c15:layout/>
                  <c15:dlblFieldTable>
                    <c15:dlblFTEntry>
                      <c15:txfldGUID>{A6669E83-FF41-4B69-8E2F-A181BAD2E1BF}</c15:txfldGUID>
                      <c15:f>'Monthly Data'!$T$25</c15:f>
                      <c15:dlblFieldTableCache>
                        <c:ptCount val="1"/>
                        <c:pt idx="0">
                          <c:v>4.98%</c:v>
                        </c:pt>
                      </c15:dlblFieldTableCache>
                    </c15:dlblFTEntry>
                  </c15:dlblFieldTable>
                  <c15:showDataLabelsRange val="0"/>
                </c:ext>
              </c:extLst>
            </c:dLbl>
            <c:dLbl>
              <c:idx val="4"/>
              <c:layout/>
              <c:tx>
                <c:strRef>
                  <c:f>'Monthly Data'!$T$26</c:f>
                  <c:strCache>
                    <c:ptCount val="1"/>
                    <c:pt idx="0">
                      <c:v>4.52%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EE5-415A-B3DF-D9D5E6E9C377}"/>
                </c:ext>
                <c:ext xmlns:c15="http://schemas.microsoft.com/office/drawing/2012/chart" uri="{CE6537A1-D6FC-4f65-9D91-7224C49458BB}">
                  <c15:layout/>
                  <c15:dlblFieldTable>
                    <c15:dlblFTEntry>
                      <c15:txfldGUID>{4C4E6065-ABEA-4E81-8A28-B404FEB3165C}</c15:txfldGUID>
                      <c15:f>'Monthly Data'!$T$26</c15:f>
                      <c15:dlblFieldTableCache>
                        <c:ptCount val="1"/>
                        <c:pt idx="0">
                          <c:v>4.52%</c:v>
                        </c:pt>
                      </c15:dlblFieldTableCache>
                    </c15:dlblFTEntry>
                  </c15:dlblFieldTable>
                  <c15:showDataLabelsRange val="0"/>
                </c:ext>
              </c:extLst>
            </c:dLbl>
            <c:dLbl>
              <c:idx val="5"/>
              <c:layout>
                <c:manualLayout>
                  <c:x val="-1.9300285176318051E-2"/>
                  <c:y val="-2.5816245655197003E-3"/>
                </c:manualLayout>
              </c:layout>
              <c:tx>
                <c:strRef>
                  <c:f>'Monthly Data'!$T$27</c:f>
                  <c:strCache>
                    <c:ptCount val="1"/>
                    <c:pt idx="0">
                      <c:v>2.03%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EE5-415A-B3DF-D9D5E6E9C377}"/>
                </c:ext>
                <c:ext xmlns:c15="http://schemas.microsoft.com/office/drawing/2012/chart" uri="{CE6537A1-D6FC-4f65-9D91-7224C49458BB}">
                  <c15:layout/>
                  <c15:dlblFieldTable>
                    <c15:dlblFTEntry>
                      <c15:txfldGUID>{7012B99E-7066-4E1B-A2F3-AB5D91D3C612}</c15:txfldGUID>
                      <c15:f>'Monthly Data'!$T$27</c15:f>
                      <c15:dlblFieldTableCache>
                        <c:ptCount val="1"/>
                        <c:pt idx="0">
                          <c:v>2.03%</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Data'!$J$22:$J$27</c:f>
              <c:strCache>
                <c:ptCount val="6"/>
                <c:pt idx="0">
                  <c:v>MAY</c:v>
                </c:pt>
                <c:pt idx="1">
                  <c:v>Jun</c:v>
                </c:pt>
                <c:pt idx="2">
                  <c:v>Jul</c:v>
                </c:pt>
                <c:pt idx="3">
                  <c:v>Aug</c:v>
                </c:pt>
                <c:pt idx="4">
                  <c:v>Sep</c:v>
                </c:pt>
                <c:pt idx="5">
                  <c:v>Oct</c:v>
                </c:pt>
              </c:strCache>
            </c:strRef>
          </c:cat>
          <c:val>
            <c:numRef>
              <c:f>'Monthly Data'!$L$22:$L$27</c:f>
              <c:numCache>
                <c:formatCode>General</c:formatCode>
                <c:ptCount val="6"/>
                <c:pt idx="0">
                  <c:v>29</c:v>
                </c:pt>
                <c:pt idx="1">
                  <c:v>58</c:v>
                </c:pt>
                <c:pt idx="2">
                  <c:v>29</c:v>
                </c:pt>
                <c:pt idx="3">
                  <c:v>51</c:v>
                </c:pt>
                <c:pt idx="4">
                  <c:v>66</c:v>
                </c:pt>
                <c:pt idx="5">
                  <c:v>20</c:v>
                </c:pt>
              </c:numCache>
            </c:numRef>
          </c:val>
          <c:extLst xmlns:c16r2="http://schemas.microsoft.com/office/drawing/2015/06/chart">
            <c:ext xmlns:c16="http://schemas.microsoft.com/office/drawing/2014/chart" uri="{C3380CC4-5D6E-409C-BE32-E72D297353CC}">
              <c16:uniqueId val="{0000000D-AEE5-415A-B3DF-D9D5E6E9C377}"/>
            </c:ext>
          </c:extLst>
        </c:ser>
        <c:ser>
          <c:idx val="2"/>
          <c:order val="2"/>
          <c:tx>
            <c:strRef>
              <c:f>'Monthly Data'!$M$21</c:f>
              <c:strCache>
                <c:ptCount val="1"/>
                <c:pt idx="0">
                  <c:v>Declined</c:v>
                </c:pt>
              </c:strCache>
            </c:strRef>
          </c:tx>
          <c:spPr>
            <a:solidFill>
              <a:schemeClr val="accent3"/>
            </a:solidFill>
            <a:ln>
              <a:noFill/>
            </a:ln>
            <a:effectLst/>
            <a:sp3d/>
          </c:spPr>
          <c:invertIfNegative val="0"/>
          <c:dLbls>
            <c:dLbl>
              <c:idx val="0"/>
              <c:layout>
                <c:manualLayout>
                  <c:x val="3.376365215614531E-2"/>
                  <c:y val="0"/>
                </c:manualLayout>
              </c:layout>
              <c:tx>
                <c:strRef>
                  <c:f>'Monthly Data'!$U$22</c:f>
                  <c:strCache>
                    <c:ptCount val="1"/>
                    <c:pt idx="0">
                      <c:v>2.29%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EE5-415A-B3DF-D9D5E6E9C377}"/>
                </c:ext>
                <c:ext xmlns:c15="http://schemas.microsoft.com/office/drawing/2012/chart" uri="{CE6537A1-D6FC-4f65-9D91-7224C49458BB}">
                  <c15:layout/>
                  <c15:dlblFieldTable>
                    <c15:dlblFTEntry>
                      <c15:txfldGUID>{4A773364-CE66-4C0F-9F32-355646A92AD6}</c15:txfldGUID>
                      <c15:f>'Monthly Data'!$U$22</c15:f>
                      <c15:dlblFieldTableCache>
                        <c:ptCount val="1"/>
                        <c:pt idx="0">
                          <c:v>2.29%</c:v>
                        </c:pt>
                      </c15:dlblFieldTableCache>
                    </c15:dlblFTEntry>
                  </c15:dlblFieldTable>
                  <c15:showDataLabelsRange val="0"/>
                </c:ext>
              </c:extLst>
            </c:dLbl>
            <c:dLbl>
              <c:idx val="1"/>
              <c:layout/>
              <c:tx>
                <c:strRef>
                  <c:f>'Monthly Data'!$U$23</c:f>
                  <c:strCache>
                    <c:ptCount val="1"/>
                    <c:pt idx="0">
                      <c:v>5.74%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EE5-415A-B3DF-D9D5E6E9C377}"/>
                </c:ext>
                <c:ext xmlns:c15="http://schemas.microsoft.com/office/drawing/2012/chart" uri="{CE6537A1-D6FC-4f65-9D91-7224C49458BB}">
                  <c15:layout/>
                  <c15:dlblFieldTable>
                    <c15:dlblFTEntry>
                      <c15:txfldGUID>{E3258E8F-3808-4476-BEC0-E8716C3AF442}</c15:txfldGUID>
                      <c15:f>'Monthly Data'!$U$23</c15:f>
                      <c15:dlblFieldTableCache>
                        <c:ptCount val="1"/>
                        <c:pt idx="0">
                          <c:v>5.74%</c:v>
                        </c:pt>
                      </c15:dlblFieldTableCache>
                    </c15:dlblFTEntry>
                  </c15:dlblFieldTable>
                  <c15:showDataLabelsRange val="0"/>
                </c:ext>
              </c:extLst>
            </c:dLbl>
            <c:dLbl>
              <c:idx val="2"/>
              <c:layout>
                <c:manualLayout>
                  <c:x val="1.6055232020858148E-2"/>
                  <c:y val="-2.5816245655197003E-3"/>
                </c:manualLayout>
              </c:layout>
              <c:tx>
                <c:strRef>
                  <c:f>'Monthly Data'!$U$24</c:f>
                  <c:strCache>
                    <c:ptCount val="1"/>
                    <c:pt idx="0">
                      <c:v>6.55%</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EE5-415A-B3DF-D9D5E6E9C377}"/>
                </c:ext>
                <c:ext xmlns:c15="http://schemas.microsoft.com/office/drawing/2012/chart" uri="{CE6537A1-D6FC-4f65-9D91-7224C49458BB}">
                  <c15:layout/>
                  <c15:dlblFieldTable>
                    <c15:dlblFTEntry>
                      <c15:txfldGUID>{2483CD7E-1E55-4082-A8D2-1B673D31B120}</c15:txfldGUID>
                      <c15:f>'Monthly Data'!$U$24</c15:f>
                      <c15:dlblFieldTableCache>
                        <c:ptCount val="1"/>
                        <c:pt idx="0">
                          <c:v>6.55%</c:v>
                        </c:pt>
                      </c15:dlblFieldTableCache>
                    </c15:dlblFTEntry>
                  </c15:dlblFieldTable>
                  <c15:showDataLabelsRange val="0"/>
                </c:ext>
              </c:extLst>
            </c:dLbl>
            <c:dLbl>
              <c:idx val="3"/>
              <c:layout/>
              <c:tx>
                <c:strRef>
                  <c:f>'Monthly Data'!$U$25</c:f>
                  <c:strCache>
                    <c:ptCount val="1"/>
                    <c:pt idx="0">
                      <c:v>5.27%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EE5-415A-B3DF-D9D5E6E9C377}"/>
                </c:ext>
                <c:ext xmlns:c15="http://schemas.microsoft.com/office/drawing/2012/chart" uri="{CE6537A1-D6FC-4f65-9D91-7224C49458BB}">
                  <c15:layout/>
                  <c15:dlblFieldTable>
                    <c15:dlblFTEntry>
                      <c15:txfldGUID>{C5E2CB41-2D21-4B2C-8A3C-B82155EB870F}</c15:txfldGUID>
                      <c15:f>'Monthly Data'!$U$25</c15:f>
                      <c15:dlblFieldTableCache>
                        <c:ptCount val="1"/>
                        <c:pt idx="0">
                          <c:v>5.27%</c:v>
                        </c:pt>
                      </c15:dlblFieldTableCache>
                    </c15:dlblFTEntry>
                  </c15:dlblFieldTable>
                  <c15:showDataLabelsRange val="0"/>
                </c:ext>
              </c:extLst>
            </c:dLbl>
            <c:dLbl>
              <c:idx val="4"/>
              <c:layout/>
              <c:tx>
                <c:strRef>
                  <c:f>'Monthly Data'!$U$26</c:f>
                  <c:strCache>
                    <c:ptCount val="1"/>
                    <c:pt idx="0">
                      <c:v>5.48%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AEE5-415A-B3DF-D9D5E6E9C377}"/>
                </c:ext>
                <c:ext xmlns:c15="http://schemas.microsoft.com/office/drawing/2012/chart" uri="{CE6537A1-D6FC-4f65-9D91-7224C49458BB}">
                  <c15:layout/>
                  <c15:dlblFieldTable>
                    <c15:dlblFTEntry>
                      <c15:txfldGUID>{D34C7110-34D5-4775-83A9-12807917B6C2}</c15:txfldGUID>
                      <c15:f>'Monthly Data'!$U$26</c15:f>
                      <c15:dlblFieldTableCache>
                        <c:ptCount val="1"/>
                        <c:pt idx="0">
                          <c:v>5.48%</c:v>
                        </c:pt>
                      </c15:dlblFieldTableCache>
                    </c15:dlblFTEntry>
                  </c15:dlblFieldTable>
                  <c15:showDataLabelsRange val="0"/>
                </c:ext>
              </c:extLst>
            </c:dLbl>
            <c:dLbl>
              <c:idx val="5"/>
              <c:layout>
                <c:manualLayout>
                  <c:x val="2.4082848031287223E-2"/>
                  <c:y val="-2.5816245655197476E-3"/>
                </c:manualLayout>
              </c:layout>
              <c:tx>
                <c:strRef>
                  <c:f>'Monthly Data'!$U$27</c:f>
                  <c:strCache>
                    <c:ptCount val="1"/>
                    <c:pt idx="0">
                      <c:v>3.56%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AEE5-415A-B3DF-D9D5E6E9C377}"/>
                </c:ext>
                <c:ext xmlns:c15="http://schemas.microsoft.com/office/drawing/2012/chart" uri="{CE6537A1-D6FC-4f65-9D91-7224C49458BB}">
                  <c15:layout/>
                  <c15:dlblFieldTable>
                    <c15:dlblFTEntry>
                      <c15:txfldGUID>{DA3667DF-0F8A-49A8-BB4B-5F6E81CC182A}</c15:txfldGUID>
                      <c15:f>'Monthly Data'!$U$27</c15:f>
                      <c15:dlblFieldTableCache>
                        <c:ptCount val="1"/>
                        <c:pt idx="0">
                          <c:v>3.56%</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Data'!$J$22:$J$27</c:f>
              <c:strCache>
                <c:ptCount val="6"/>
                <c:pt idx="0">
                  <c:v>MAY</c:v>
                </c:pt>
                <c:pt idx="1">
                  <c:v>Jun</c:v>
                </c:pt>
                <c:pt idx="2">
                  <c:v>Jul</c:v>
                </c:pt>
                <c:pt idx="3">
                  <c:v>Aug</c:v>
                </c:pt>
                <c:pt idx="4">
                  <c:v>Sep</c:v>
                </c:pt>
                <c:pt idx="5">
                  <c:v>Oct</c:v>
                </c:pt>
              </c:strCache>
            </c:strRef>
          </c:cat>
          <c:val>
            <c:numRef>
              <c:f>'Monthly Data'!$M$22:$M$27</c:f>
              <c:numCache>
                <c:formatCode>General</c:formatCode>
                <c:ptCount val="6"/>
                <c:pt idx="0">
                  <c:v>26</c:v>
                </c:pt>
                <c:pt idx="1">
                  <c:v>92</c:v>
                </c:pt>
                <c:pt idx="2">
                  <c:v>30</c:v>
                </c:pt>
                <c:pt idx="3">
                  <c:v>54</c:v>
                </c:pt>
                <c:pt idx="4">
                  <c:v>80</c:v>
                </c:pt>
                <c:pt idx="5">
                  <c:v>35</c:v>
                </c:pt>
              </c:numCache>
            </c:numRef>
          </c:val>
          <c:extLst xmlns:c16r2="http://schemas.microsoft.com/office/drawing/2015/06/chart">
            <c:ext xmlns:c16="http://schemas.microsoft.com/office/drawing/2014/chart" uri="{C3380CC4-5D6E-409C-BE32-E72D297353CC}">
              <c16:uniqueId val="{00000014-AEE5-415A-B3DF-D9D5E6E9C377}"/>
            </c:ext>
          </c:extLst>
        </c:ser>
        <c:ser>
          <c:idx val="3"/>
          <c:order val="3"/>
          <c:tx>
            <c:strRef>
              <c:f>'Monthly Data'!$N$21</c:f>
              <c:strCache>
                <c:ptCount val="1"/>
                <c:pt idx="0">
                  <c:v>On Process</c:v>
                </c:pt>
              </c:strCache>
            </c:strRef>
          </c:tx>
          <c:spPr>
            <a:solidFill>
              <a:schemeClr val="accent4"/>
            </a:solidFill>
            <a:ln>
              <a:noFill/>
            </a:ln>
            <a:effectLst/>
            <a:sp3d/>
          </c:spPr>
          <c:invertIfNegative val="0"/>
          <c:dLbls>
            <c:delete val="1"/>
          </c:dLbls>
          <c:cat>
            <c:strRef>
              <c:f>'Monthly Data'!$J$22:$J$27</c:f>
              <c:strCache>
                <c:ptCount val="6"/>
                <c:pt idx="0">
                  <c:v>MAY</c:v>
                </c:pt>
                <c:pt idx="1">
                  <c:v>Jun</c:v>
                </c:pt>
                <c:pt idx="2">
                  <c:v>Jul</c:v>
                </c:pt>
                <c:pt idx="3">
                  <c:v>Aug</c:v>
                </c:pt>
                <c:pt idx="4">
                  <c:v>Sep</c:v>
                </c:pt>
                <c:pt idx="5">
                  <c:v>Oct</c:v>
                </c:pt>
              </c:strCache>
            </c:strRef>
          </c:cat>
          <c:val>
            <c:numRef>
              <c:f>'Monthly Data'!$N$22:$N$27</c:f>
              <c:numCache>
                <c:formatCode>General</c:formatCode>
                <c:ptCount val="6"/>
                <c:pt idx="0">
                  <c:v>0</c:v>
                </c:pt>
                <c:pt idx="1">
                  <c:v>1</c:v>
                </c:pt>
                <c:pt idx="2">
                  <c:v>2</c:v>
                </c:pt>
                <c:pt idx="3">
                  <c:v>0</c:v>
                </c:pt>
                <c:pt idx="4">
                  <c:v>1</c:v>
                </c:pt>
                <c:pt idx="5">
                  <c:v>38</c:v>
                </c:pt>
              </c:numCache>
            </c:numRef>
          </c:val>
          <c:extLst xmlns:c16r2="http://schemas.microsoft.com/office/drawing/2015/06/chart">
            <c:ext xmlns:c16="http://schemas.microsoft.com/office/drawing/2014/chart" uri="{C3380CC4-5D6E-409C-BE32-E72D297353CC}">
              <c16:uniqueId val="{00000015-AEE5-415A-B3DF-D9D5E6E9C377}"/>
            </c:ext>
          </c:extLst>
        </c:ser>
        <c:ser>
          <c:idx val="4"/>
          <c:order val="4"/>
          <c:tx>
            <c:strRef>
              <c:f>'Monthly Data'!$O$21</c:f>
              <c:strCache>
                <c:ptCount val="1"/>
                <c:pt idx="0">
                  <c:v>Approved Subject To</c:v>
                </c:pt>
              </c:strCache>
            </c:strRef>
          </c:tx>
          <c:spPr>
            <a:solidFill>
              <a:schemeClr val="accent5"/>
            </a:solidFill>
            <a:ln>
              <a:noFill/>
            </a:ln>
            <a:effectLst/>
            <a:sp3d/>
          </c:spPr>
          <c:invertIfNegative val="0"/>
          <c:dLbls>
            <c:dLbl>
              <c:idx val="0"/>
              <c:layout>
                <c:manualLayout>
                  <c:x val="8.036195530888161E-3"/>
                  <c:y val="-2.58162456551969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AEE5-415A-B3DF-D9D5E6E9C377}"/>
                </c:ext>
                <c:ext xmlns:c15="http://schemas.microsoft.com/office/drawing/2012/chart" uri="{CE6537A1-D6FC-4f65-9D91-7224C49458BB}">
                  <c15:layout/>
                </c:ext>
              </c:extLst>
            </c:dLbl>
            <c:dLbl>
              <c:idx val="1"/>
              <c:layout>
                <c:manualLayout>
                  <c:x val="9.6434346370657936E-3"/>
                  <c:y val="-2.58162456551970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AEE5-415A-B3DF-D9D5E6E9C377}"/>
                </c:ext>
                <c:ext xmlns:c15="http://schemas.microsoft.com/office/drawing/2012/chart" uri="{CE6537A1-D6FC-4f65-9D91-7224C49458BB}">
                  <c15:layout/>
                </c:ext>
              </c:extLst>
            </c:dLbl>
            <c:dLbl>
              <c:idx val="2"/>
              <c:delete val="1"/>
              <c:extLst xmlns:c16r2="http://schemas.microsoft.com/office/drawing/2015/06/chart">
                <c:ext xmlns:c16="http://schemas.microsoft.com/office/drawing/2014/chart" uri="{C3380CC4-5D6E-409C-BE32-E72D297353CC}">
                  <c16:uniqueId val="{00000018-AEE5-415A-B3DF-D9D5E6E9C377}"/>
                </c:ext>
                <c:ext xmlns:c15="http://schemas.microsoft.com/office/drawing/2012/chart" uri="{CE6537A1-D6FC-4f65-9D91-7224C49458BB}"/>
              </c:extLst>
            </c:dLbl>
            <c:dLbl>
              <c:idx val="3"/>
              <c:layout>
                <c:manualLayout>
                  <c:x val="6.4289564247105293E-3"/>
                  <c:y val="-2.58162456551970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AEE5-415A-B3DF-D9D5E6E9C377}"/>
                </c:ext>
                <c:ext xmlns:c15="http://schemas.microsoft.com/office/drawing/2012/chart" uri="{CE6537A1-D6FC-4f65-9D91-7224C49458BB}">
                  <c15:layout/>
                </c:ext>
              </c:extLst>
            </c:dLbl>
            <c:dLbl>
              <c:idx val="4"/>
              <c:layout>
                <c:manualLayout>
                  <c:x val="6.4289564247104114E-3"/>
                  <c:y val="-2.83978702207167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AEE5-415A-B3DF-D9D5E6E9C377}"/>
                </c:ext>
                <c:ext xmlns:c15="http://schemas.microsoft.com/office/drawing/2012/chart" uri="{CE6537A1-D6FC-4f65-9D91-7224C49458BB}">
                  <c15:layout/>
                </c:ext>
              </c:extLst>
            </c:dLbl>
            <c:dLbl>
              <c:idx val="5"/>
              <c:layout>
                <c:manualLayout>
                  <c:x val="1.2857912849421177E-2"/>
                  <c:y val="-2.3234621089677304E-2"/>
                </c:manualLayout>
              </c:layout>
              <c:tx>
                <c:strRef>
                  <c:f>'Monthly Data'!$W$27</c:f>
                  <c:strCache>
                    <c:ptCount val="1"/>
                    <c:pt idx="0">
                      <c:v>0.61%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AEE5-415A-B3DF-D9D5E6E9C377}"/>
                </c:ext>
                <c:ext xmlns:c15="http://schemas.microsoft.com/office/drawing/2012/chart" uri="{CE6537A1-D6FC-4f65-9D91-7224C49458BB}">
                  <c15:layout/>
                  <c15:dlblFieldTable>
                    <c15:dlblFTEntry>
                      <c15:txfldGUID>{E2DD8A8D-875F-4289-816C-6D8636555668}</c15:txfldGUID>
                      <c15:f>'Monthly Data'!$W$27</c15:f>
                      <c15:dlblFieldTableCache>
                        <c:ptCount val="1"/>
                        <c:pt idx="0">
                          <c:v>0.61%</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Data'!$J$22:$J$27</c:f>
              <c:strCache>
                <c:ptCount val="6"/>
                <c:pt idx="0">
                  <c:v>MAY</c:v>
                </c:pt>
                <c:pt idx="1">
                  <c:v>Jun</c:v>
                </c:pt>
                <c:pt idx="2">
                  <c:v>Jul</c:v>
                </c:pt>
                <c:pt idx="3">
                  <c:v>Aug</c:v>
                </c:pt>
                <c:pt idx="4">
                  <c:v>Sep</c:v>
                </c:pt>
                <c:pt idx="5">
                  <c:v>Oct</c:v>
                </c:pt>
              </c:strCache>
            </c:strRef>
          </c:cat>
          <c:val>
            <c:numRef>
              <c:f>'Monthly Data'!$O$22:$O$27</c:f>
              <c:numCache>
                <c:formatCode>General</c:formatCode>
                <c:ptCount val="6"/>
                <c:pt idx="0">
                  <c:v>0</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1C-AEE5-415A-B3DF-D9D5E6E9C377}"/>
            </c:ext>
          </c:extLst>
        </c:ser>
        <c:dLbls>
          <c:showLegendKey val="0"/>
          <c:showVal val="1"/>
          <c:showCatName val="0"/>
          <c:showSerName val="0"/>
          <c:showPercent val="0"/>
          <c:showBubbleSize val="0"/>
        </c:dLbls>
        <c:gapWidth val="37"/>
        <c:shape val="box"/>
        <c:axId val="-343020432"/>
        <c:axId val="-531432944"/>
        <c:axId val="0"/>
      </c:bar3DChart>
      <c:catAx>
        <c:axId val="-343020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432944"/>
        <c:crosses val="autoZero"/>
        <c:auto val="1"/>
        <c:lblAlgn val="ctr"/>
        <c:lblOffset val="100"/>
        <c:noMultiLvlLbl val="0"/>
      </c:catAx>
      <c:valAx>
        <c:axId val="-53143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020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rgbClr val="7030A0"/>
                </a:solidFill>
                <a:latin typeface="Times New Roman" panose="02020603050405020304" pitchFamily="18" charset="0"/>
                <a:ea typeface="+mn-ea"/>
                <a:cs typeface="+mn-cs"/>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r>
              <a:rPr lang="en-US" sz="3200" b="1" dirty="0" smtClean="0">
                <a:solidFill>
                  <a:srgbClr val="0070C0"/>
                </a:solidFill>
                <a:latin typeface="Times New Roman" panose="02020603050405020304" pitchFamily="18" charset="0"/>
                <a:cs typeface="Times New Roman" panose="02020603050405020304" pitchFamily="18" charset="0"/>
              </a:rPr>
              <a:t>NON CADRE 9-10</a:t>
            </a:r>
            <a:r>
              <a:rPr lang="en-US" sz="3200" b="1" baseline="30000" dirty="0" smtClean="0">
                <a:solidFill>
                  <a:srgbClr val="0070C0"/>
                </a:solidFill>
                <a:latin typeface="Times New Roman" panose="02020603050405020304" pitchFamily="18" charset="0"/>
                <a:cs typeface="Times New Roman" panose="02020603050405020304" pitchFamily="18" charset="0"/>
              </a:rPr>
              <a:t>TH</a:t>
            </a:r>
            <a:r>
              <a:rPr lang="en-US" sz="3200" b="1" baseline="0" dirty="0" smtClean="0">
                <a:solidFill>
                  <a:srgbClr val="0070C0"/>
                </a:solidFill>
                <a:latin typeface="Times New Roman" panose="02020603050405020304" pitchFamily="18" charset="0"/>
                <a:cs typeface="Times New Roman" panose="02020603050405020304" pitchFamily="18" charset="0"/>
              </a:rPr>
              <a:t>  GRADE MONTHLY DATA</a:t>
            </a:r>
            <a:endParaRPr lang="en-US" sz="3200" b="1" dirty="0">
              <a:solidFill>
                <a:srgbClr val="0070C0"/>
              </a:solidFill>
              <a:latin typeface="Times New Roman" panose="02020603050405020304" pitchFamily="18" charset="0"/>
              <a:cs typeface="Times New Roman" panose="02020603050405020304" pitchFamily="18" charset="0"/>
            </a:endParaRPr>
          </a:p>
        </c:rich>
      </c:tx>
      <c:layout>
        <c:manualLayout>
          <c:xMode val="edge"/>
          <c:yMode val="edge"/>
          <c:x val="0.13150287168435315"/>
          <c:y val="2.098850920437023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Data'!$K$2</c:f>
              <c:strCache>
                <c:ptCount val="1"/>
                <c:pt idx="0">
                  <c:v>Approved</c:v>
                </c:pt>
              </c:strCache>
            </c:strRef>
          </c:tx>
          <c:spPr>
            <a:solidFill>
              <a:schemeClr val="accent1"/>
            </a:solidFill>
            <a:ln>
              <a:noFill/>
            </a:ln>
            <a:effectLst/>
            <a:sp3d/>
          </c:spPr>
          <c:invertIfNegative val="0"/>
          <c:dLbls>
            <c:dLbl>
              <c:idx val="0"/>
              <c:layout/>
              <c:tx>
                <c:strRef>
                  <c:f>'Monthly Data'!$S$3</c:f>
                  <c:strCache>
                    <c:ptCount val="1"/>
                    <c:pt idx="0">
                      <c:v>8.04%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AB6-4CED-9137-265A5C52FE46}"/>
                </c:ext>
                <c:ext xmlns:c15="http://schemas.microsoft.com/office/drawing/2012/chart" uri="{CE6537A1-D6FC-4f65-9D91-7224C49458BB}">
                  <c15:layout/>
                  <c15:dlblFieldTable>
                    <c15:dlblFTEntry>
                      <c15:txfldGUID>{F1C40DB9-8A73-47D4-9A58-0FBF25934413}</c15:txfldGUID>
                      <c15:f>'Monthly Data'!$S$3</c15:f>
                      <c15:dlblFieldTableCache>
                        <c:ptCount val="1"/>
                        <c:pt idx="0">
                          <c:v>8.04%</c:v>
                        </c:pt>
                      </c15:dlblFieldTableCache>
                    </c15:dlblFTEntry>
                  </c15:dlblFieldTable>
                  <c15:showDataLabelsRange val="0"/>
                </c:ext>
              </c:extLst>
            </c:dLbl>
            <c:dLbl>
              <c:idx val="1"/>
              <c:layout/>
              <c:tx>
                <c:strRef>
                  <c:f>'Monthly Data'!$S$4</c:f>
                  <c:strCache>
                    <c:ptCount val="1"/>
                    <c:pt idx="0">
                      <c:v>7.69%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AB6-4CED-9137-265A5C52FE46}"/>
                </c:ext>
                <c:ext xmlns:c15="http://schemas.microsoft.com/office/drawing/2012/chart" uri="{CE6537A1-D6FC-4f65-9D91-7224C49458BB}">
                  <c15:layout/>
                  <c15:dlblFieldTable>
                    <c15:dlblFTEntry>
                      <c15:txfldGUID>{6D0512D2-2FB7-4798-86F2-12B18738255B}</c15:txfldGUID>
                      <c15:f>'Monthly Data'!$S$4</c15:f>
                      <c15:dlblFieldTableCache>
                        <c:ptCount val="1"/>
                        <c:pt idx="0">
                          <c:v>7.69%</c:v>
                        </c:pt>
                      </c15:dlblFieldTableCache>
                    </c15:dlblFTEntry>
                  </c15:dlblFieldTable>
                  <c15:showDataLabelsRange val="0"/>
                </c:ext>
              </c:extLst>
            </c:dLbl>
            <c:dLbl>
              <c:idx val="3"/>
              <c:layout/>
              <c:tx>
                <c:strRef>
                  <c:f>'Monthly Data'!$S$6</c:f>
                  <c:strCache>
                    <c:ptCount val="1"/>
                    <c:pt idx="0">
                      <c:v>9.16%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AB6-4CED-9137-265A5C52FE46}"/>
                </c:ext>
                <c:ext xmlns:c15="http://schemas.microsoft.com/office/drawing/2012/chart" uri="{CE6537A1-D6FC-4f65-9D91-7224C49458BB}">
                  <c15:layout/>
                  <c15:dlblFieldTable>
                    <c15:dlblFTEntry>
                      <c15:txfldGUID>{396B7C6D-0F8C-4823-AA94-28F55FFB7624}</c15:txfldGUID>
                      <c15:f>'Monthly Data'!$S$6</c15:f>
                      <c15:dlblFieldTableCache>
                        <c:ptCount val="1"/>
                        <c:pt idx="0">
                          <c:v>9.16%</c:v>
                        </c:pt>
                      </c15:dlblFieldTableCache>
                    </c15:dlblFTEntry>
                  </c15:dlblFieldTable>
                  <c15:showDataLabelsRange val="0"/>
                </c:ext>
              </c:extLst>
            </c:dLbl>
            <c:dLbl>
              <c:idx val="4"/>
              <c:layout/>
              <c:tx>
                <c:strRef>
                  <c:f>'Monthly Data'!$S$7</c:f>
                  <c:strCache>
                    <c:ptCount val="1"/>
                    <c:pt idx="0">
                      <c:v>12.60%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AB6-4CED-9137-265A5C52FE46}"/>
                </c:ext>
                <c:ext xmlns:c15="http://schemas.microsoft.com/office/drawing/2012/chart" uri="{CE6537A1-D6FC-4f65-9D91-7224C49458BB}">
                  <c15:layout/>
                  <c15:dlblFieldTable>
                    <c15:dlblFTEntry>
                      <c15:txfldGUID>{EFBF4FCF-2191-4C01-8763-0CC1317959E9}</c15:txfldGUID>
                      <c15:f>'Monthly Data'!$S$7</c15:f>
                      <c15:dlblFieldTableCache>
                        <c:ptCount val="1"/>
                        <c:pt idx="0">
                          <c:v>12.60%</c:v>
                        </c:pt>
                      </c15:dlblFieldTableCache>
                    </c15:dlblFTEntry>
                  </c15:dlblFieldTable>
                  <c15:showDataLabelsRange val="0"/>
                </c:ext>
              </c:extLst>
            </c:dLbl>
            <c:dLbl>
              <c:idx val="5"/>
              <c:layout/>
              <c:tx>
                <c:strRef>
                  <c:f>'Monthly Data'!$S$8</c:f>
                  <c:strCache>
                    <c:ptCount val="1"/>
                    <c:pt idx="0">
                      <c:v>8.85%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AB6-4CED-9137-265A5C52FE46}"/>
                </c:ext>
                <c:ext xmlns:c15="http://schemas.microsoft.com/office/drawing/2012/chart" uri="{CE6537A1-D6FC-4f65-9D91-7224C49458BB}">
                  <c15:layout/>
                  <c15:dlblFieldTable>
                    <c15:dlblFTEntry>
                      <c15:txfldGUID>{B21F4CF3-245E-46AA-87E8-DF1C52E42DF3}</c15:txfldGUID>
                      <c15:f>'Monthly Data'!$S$8</c15:f>
                      <c15:dlblFieldTableCache>
                        <c:ptCount val="1"/>
                        <c:pt idx="0">
                          <c:v>8.85%</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Data'!$J$3:$J$8</c:f>
              <c:strCache>
                <c:ptCount val="6"/>
                <c:pt idx="0">
                  <c:v>MAY</c:v>
                </c:pt>
                <c:pt idx="1">
                  <c:v>Jun</c:v>
                </c:pt>
                <c:pt idx="2">
                  <c:v>Jul</c:v>
                </c:pt>
                <c:pt idx="3">
                  <c:v>Aug</c:v>
                </c:pt>
                <c:pt idx="4">
                  <c:v>Sep</c:v>
                </c:pt>
                <c:pt idx="5">
                  <c:v>Oct</c:v>
                </c:pt>
              </c:strCache>
            </c:strRef>
          </c:cat>
          <c:val>
            <c:numRef>
              <c:f>'Monthly Data'!$K$3:$K$8</c:f>
              <c:numCache>
                <c:formatCode>General</c:formatCode>
                <c:ptCount val="6"/>
                <c:pt idx="0">
                  <c:v>9</c:v>
                </c:pt>
                <c:pt idx="1">
                  <c:v>8</c:v>
                </c:pt>
                <c:pt idx="2">
                  <c:v>0</c:v>
                </c:pt>
                <c:pt idx="3">
                  <c:v>12</c:v>
                </c:pt>
                <c:pt idx="4">
                  <c:v>16</c:v>
                </c:pt>
                <c:pt idx="5">
                  <c:v>10</c:v>
                </c:pt>
              </c:numCache>
            </c:numRef>
          </c:val>
          <c:extLst xmlns:c16r2="http://schemas.microsoft.com/office/drawing/2015/06/chart">
            <c:ext xmlns:c16="http://schemas.microsoft.com/office/drawing/2014/chart" uri="{C3380CC4-5D6E-409C-BE32-E72D297353CC}">
              <c16:uniqueId val="{00000005-EAB6-4CED-9137-265A5C52FE46}"/>
            </c:ext>
          </c:extLst>
        </c:ser>
        <c:ser>
          <c:idx val="1"/>
          <c:order val="1"/>
          <c:tx>
            <c:strRef>
              <c:f>'Monthly Data'!$L$2</c:f>
              <c:strCache>
                <c:ptCount val="1"/>
                <c:pt idx="0">
                  <c:v>Cancelled</c:v>
                </c:pt>
              </c:strCache>
            </c:strRef>
          </c:tx>
          <c:spPr>
            <a:solidFill>
              <a:schemeClr val="accent2"/>
            </a:solidFill>
            <a:ln>
              <a:noFill/>
            </a:ln>
            <a:effectLst/>
            <a:sp3d/>
          </c:spPr>
          <c:invertIfNegative val="0"/>
          <c:dLbls>
            <c:dLbl>
              <c:idx val="0"/>
              <c:layout/>
              <c:tx>
                <c:strRef>
                  <c:f>'Monthly Data'!$T$3</c:f>
                  <c:strCache>
                    <c:ptCount val="1"/>
                    <c:pt idx="0">
                      <c:v>16.96%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AB6-4CED-9137-265A5C52FE46}"/>
                </c:ext>
                <c:ext xmlns:c15="http://schemas.microsoft.com/office/drawing/2012/chart" uri="{CE6537A1-D6FC-4f65-9D91-7224C49458BB}">
                  <c15:layout/>
                  <c15:dlblFieldTable>
                    <c15:dlblFTEntry>
                      <c15:txfldGUID>{E58C7A8E-1E4C-461A-A9BF-40A0D21538CA}</c15:txfldGUID>
                      <c15:f>'Monthly Data'!$T$3</c15:f>
                      <c15:dlblFieldTableCache>
                        <c:ptCount val="1"/>
                        <c:pt idx="0">
                          <c:v>16.96%</c:v>
                        </c:pt>
                      </c15:dlblFieldTableCache>
                    </c15:dlblFTEntry>
                  </c15:dlblFieldTable>
                  <c15:showDataLabelsRange val="0"/>
                </c:ext>
              </c:extLst>
            </c:dLbl>
            <c:dLbl>
              <c:idx val="1"/>
              <c:layout/>
              <c:tx>
                <c:strRef>
                  <c:f>'Monthly Data'!$T$4</c:f>
                  <c:strCache>
                    <c:ptCount val="1"/>
                    <c:pt idx="0">
                      <c:v>15.38%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AB6-4CED-9137-265A5C52FE46}"/>
                </c:ext>
                <c:ext xmlns:c15="http://schemas.microsoft.com/office/drawing/2012/chart" uri="{CE6537A1-D6FC-4f65-9D91-7224C49458BB}">
                  <c15:layout/>
                  <c15:dlblFieldTable>
                    <c15:dlblFTEntry>
                      <c15:txfldGUID>{67940DBF-7FB4-4C9D-9E39-3FC42C792374}</c15:txfldGUID>
                      <c15:f>'Monthly Data'!$T$4</c15:f>
                      <c15:dlblFieldTableCache>
                        <c:ptCount val="1"/>
                        <c:pt idx="0">
                          <c:v>15.38%</c:v>
                        </c:pt>
                      </c15:dlblFieldTableCache>
                    </c15:dlblFTEntry>
                  </c15:dlblFieldTable>
                  <c15:showDataLabelsRange val="0"/>
                </c:ext>
              </c:extLst>
            </c:dLbl>
            <c:dLbl>
              <c:idx val="2"/>
              <c:layout/>
              <c:tx>
                <c:strRef>
                  <c:f>'Monthly Data'!$T$5</c:f>
                  <c:strCache>
                    <c:ptCount val="1"/>
                    <c:pt idx="0">
                      <c:v>25.00%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AB6-4CED-9137-265A5C52FE46}"/>
                </c:ext>
                <c:ext xmlns:c15="http://schemas.microsoft.com/office/drawing/2012/chart" uri="{CE6537A1-D6FC-4f65-9D91-7224C49458BB}">
                  <c15:layout/>
                  <c15:dlblFieldTable>
                    <c15:dlblFTEntry>
                      <c15:txfldGUID>{18145D54-4CF7-4973-B35D-14FDFC14EBA3}</c15:txfldGUID>
                      <c15:f>'Monthly Data'!$T$5</c15:f>
                      <c15:dlblFieldTableCache>
                        <c:ptCount val="1"/>
                        <c:pt idx="0">
                          <c:v>25.00%</c:v>
                        </c:pt>
                      </c15:dlblFieldTableCache>
                    </c15:dlblFTEntry>
                  </c15:dlblFieldTable>
                  <c15:showDataLabelsRange val="0"/>
                </c:ext>
              </c:extLst>
            </c:dLbl>
            <c:dLbl>
              <c:idx val="3"/>
              <c:layout/>
              <c:tx>
                <c:strRef>
                  <c:f>'Monthly Data'!$T$6</c:f>
                  <c:strCache>
                    <c:ptCount val="1"/>
                    <c:pt idx="0">
                      <c:v>11.45%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AB6-4CED-9137-265A5C52FE46}"/>
                </c:ext>
                <c:ext xmlns:c15="http://schemas.microsoft.com/office/drawing/2012/chart" uri="{CE6537A1-D6FC-4f65-9D91-7224C49458BB}">
                  <c15:layout/>
                  <c15:dlblFieldTable>
                    <c15:dlblFTEntry>
                      <c15:txfldGUID>{F41C1F15-746B-43AE-9C60-299ABD534796}</c15:txfldGUID>
                      <c15:f>'Monthly Data'!$T$6</c15:f>
                      <c15:dlblFieldTableCache>
                        <c:ptCount val="1"/>
                        <c:pt idx="0">
                          <c:v>11.45%</c:v>
                        </c:pt>
                      </c15:dlblFieldTableCache>
                    </c15:dlblFTEntry>
                  </c15:dlblFieldTable>
                  <c15:showDataLabelsRange val="0"/>
                </c:ext>
              </c:extLst>
            </c:dLbl>
            <c:dLbl>
              <c:idx val="4"/>
              <c:layout/>
              <c:tx>
                <c:strRef>
                  <c:f>'Monthly Data'!$T$7</c:f>
                  <c:strCache>
                    <c:ptCount val="1"/>
                    <c:pt idx="0">
                      <c:v>14.17%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AB6-4CED-9137-265A5C52FE46}"/>
                </c:ext>
                <c:ext xmlns:c15="http://schemas.microsoft.com/office/drawing/2012/chart" uri="{CE6537A1-D6FC-4f65-9D91-7224C49458BB}">
                  <c15:layout/>
                  <c15:dlblFieldTable>
                    <c15:dlblFTEntry>
                      <c15:txfldGUID>{9D617695-7B63-4030-8D66-B7FA6C490684}</c15:txfldGUID>
                      <c15:f>'Monthly Data'!$T$7</c15:f>
                      <c15:dlblFieldTableCache>
                        <c:ptCount val="1"/>
                        <c:pt idx="0">
                          <c:v>14.17%</c:v>
                        </c:pt>
                      </c15:dlblFieldTableCache>
                    </c15:dlblFTEntry>
                  </c15:dlblFieldTable>
                  <c15:showDataLabelsRange val="0"/>
                </c:ext>
              </c:extLst>
            </c:dLbl>
            <c:dLbl>
              <c:idx val="5"/>
              <c:layout/>
              <c:tx>
                <c:strRef>
                  <c:f>'Monthly Data'!$T$8</c:f>
                  <c:strCache>
                    <c:ptCount val="1"/>
                    <c:pt idx="0">
                      <c:v>22.12%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AB6-4CED-9137-265A5C52FE46}"/>
                </c:ext>
                <c:ext xmlns:c15="http://schemas.microsoft.com/office/drawing/2012/chart" uri="{CE6537A1-D6FC-4f65-9D91-7224C49458BB}">
                  <c15:layout/>
                  <c15:dlblFieldTable>
                    <c15:dlblFTEntry>
                      <c15:txfldGUID>{8CF3311C-5791-4EBF-BF0F-B55B37560EFD}</c15:txfldGUID>
                      <c15:f>'Monthly Data'!$T$8</c15:f>
                      <c15:dlblFieldTableCache>
                        <c:ptCount val="1"/>
                        <c:pt idx="0">
                          <c:v>22.12%</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Data'!$J$3:$J$8</c:f>
              <c:strCache>
                <c:ptCount val="6"/>
                <c:pt idx="0">
                  <c:v>MAY</c:v>
                </c:pt>
                <c:pt idx="1">
                  <c:v>Jun</c:v>
                </c:pt>
                <c:pt idx="2">
                  <c:v>Jul</c:v>
                </c:pt>
                <c:pt idx="3">
                  <c:v>Aug</c:v>
                </c:pt>
                <c:pt idx="4">
                  <c:v>Sep</c:v>
                </c:pt>
                <c:pt idx="5">
                  <c:v>Oct</c:v>
                </c:pt>
              </c:strCache>
            </c:strRef>
          </c:cat>
          <c:val>
            <c:numRef>
              <c:f>'Monthly Data'!$L$3:$L$8</c:f>
              <c:numCache>
                <c:formatCode>General</c:formatCode>
                <c:ptCount val="6"/>
                <c:pt idx="0">
                  <c:v>19</c:v>
                </c:pt>
                <c:pt idx="1">
                  <c:v>16</c:v>
                </c:pt>
                <c:pt idx="2">
                  <c:v>11</c:v>
                </c:pt>
                <c:pt idx="3">
                  <c:v>15</c:v>
                </c:pt>
                <c:pt idx="4">
                  <c:v>18</c:v>
                </c:pt>
                <c:pt idx="5">
                  <c:v>25</c:v>
                </c:pt>
              </c:numCache>
            </c:numRef>
          </c:val>
          <c:extLst xmlns:c16r2="http://schemas.microsoft.com/office/drawing/2015/06/chart">
            <c:ext xmlns:c16="http://schemas.microsoft.com/office/drawing/2014/chart" uri="{C3380CC4-5D6E-409C-BE32-E72D297353CC}">
              <c16:uniqueId val="{0000000C-EAB6-4CED-9137-265A5C52FE46}"/>
            </c:ext>
          </c:extLst>
        </c:ser>
        <c:ser>
          <c:idx val="2"/>
          <c:order val="2"/>
          <c:tx>
            <c:strRef>
              <c:f>'Monthly Data'!$M$2</c:f>
              <c:strCache>
                <c:ptCount val="1"/>
                <c:pt idx="0">
                  <c:v>Declined</c:v>
                </c:pt>
              </c:strCache>
            </c:strRef>
          </c:tx>
          <c:spPr>
            <a:solidFill>
              <a:schemeClr val="accent3"/>
            </a:solidFill>
            <a:ln>
              <a:noFill/>
            </a:ln>
            <a:effectLst/>
            <a:sp3d/>
          </c:spPr>
          <c:invertIfNegative val="0"/>
          <c:dLbls>
            <c:dLbl>
              <c:idx val="0"/>
              <c:layout/>
              <c:tx>
                <c:strRef>
                  <c:f>'Monthly Data'!$U$3</c:f>
                  <c:strCache>
                    <c:ptCount val="1"/>
                    <c:pt idx="0">
                      <c:v>72.32%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EAB6-4CED-9137-265A5C52FE46}"/>
                </c:ext>
                <c:ext xmlns:c15="http://schemas.microsoft.com/office/drawing/2012/chart" uri="{CE6537A1-D6FC-4f65-9D91-7224C49458BB}">
                  <c15:layout/>
                  <c15:dlblFieldTable>
                    <c15:dlblFTEntry>
                      <c15:txfldGUID>{6DFA703E-0794-4B2D-816C-301FE473DF1A}</c15:txfldGUID>
                      <c15:f>'Monthly Data'!$U$3</c15:f>
                      <c15:dlblFieldTableCache>
                        <c:ptCount val="1"/>
                        <c:pt idx="0">
                          <c:v>72.32%</c:v>
                        </c:pt>
                      </c15:dlblFieldTableCache>
                    </c15:dlblFTEntry>
                  </c15:dlblFieldTable>
                  <c15:showDataLabelsRange val="0"/>
                </c:ext>
              </c:extLst>
            </c:dLbl>
            <c:dLbl>
              <c:idx val="1"/>
              <c:layout/>
              <c:tx>
                <c:strRef>
                  <c:f>'Monthly Data'!$U$4</c:f>
                  <c:strCache>
                    <c:ptCount val="1"/>
                    <c:pt idx="0">
                      <c:v>75.96%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AB6-4CED-9137-265A5C52FE46}"/>
                </c:ext>
                <c:ext xmlns:c15="http://schemas.microsoft.com/office/drawing/2012/chart" uri="{CE6537A1-D6FC-4f65-9D91-7224C49458BB}">
                  <c15:layout/>
                  <c15:dlblFieldTable>
                    <c15:dlblFTEntry>
                      <c15:txfldGUID>{81F21E35-35D1-4C65-95F1-29D93D85D709}</c15:txfldGUID>
                      <c15:f>'Monthly Data'!$U$4</c15:f>
                      <c15:dlblFieldTableCache>
                        <c:ptCount val="1"/>
                        <c:pt idx="0">
                          <c:v>75.96%</c:v>
                        </c:pt>
                      </c15:dlblFieldTableCache>
                    </c15:dlblFTEntry>
                  </c15:dlblFieldTable>
                  <c15:showDataLabelsRange val="0"/>
                </c:ext>
              </c:extLst>
            </c:dLbl>
            <c:dLbl>
              <c:idx val="2"/>
              <c:layout/>
              <c:tx>
                <c:strRef>
                  <c:f>'Monthly Data'!$U$5</c:f>
                  <c:strCache>
                    <c:ptCount val="1"/>
                    <c:pt idx="0">
                      <c:v>75.00%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AB6-4CED-9137-265A5C52FE46}"/>
                </c:ext>
                <c:ext xmlns:c15="http://schemas.microsoft.com/office/drawing/2012/chart" uri="{CE6537A1-D6FC-4f65-9D91-7224C49458BB}">
                  <c15:layout/>
                  <c15:dlblFieldTable>
                    <c15:dlblFTEntry>
                      <c15:txfldGUID>{3E334182-D6B6-477C-A279-935622F7DDC1}</c15:txfldGUID>
                      <c15:f>'Monthly Data'!$U$5</c15:f>
                      <c15:dlblFieldTableCache>
                        <c:ptCount val="1"/>
                        <c:pt idx="0">
                          <c:v>75.00%</c:v>
                        </c:pt>
                      </c15:dlblFieldTableCache>
                    </c15:dlblFTEntry>
                  </c15:dlblFieldTable>
                  <c15:showDataLabelsRange val="0"/>
                </c:ext>
              </c:extLst>
            </c:dLbl>
            <c:dLbl>
              <c:idx val="3"/>
              <c:layout/>
              <c:tx>
                <c:strRef>
                  <c:f>'Monthly Data'!$U$6</c:f>
                  <c:strCache>
                    <c:ptCount val="1"/>
                    <c:pt idx="0">
                      <c:v>77.86%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EAB6-4CED-9137-265A5C52FE46}"/>
                </c:ext>
                <c:ext xmlns:c15="http://schemas.microsoft.com/office/drawing/2012/chart" uri="{CE6537A1-D6FC-4f65-9D91-7224C49458BB}">
                  <c15:layout/>
                  <c15:dlblFieldTable>
                    <c15:dlblFTEntry>
                      <c15:txfldGUID>{BAB4C532-57C6-42C3-9D05-1C9B5E98B8EA}</c15:txfldGUID>
                      <c15:f>'Monthly Data'!$U$6</c15:f>
                      <c15:dlblFieldTableCache>
                        <c:ptCount val="1"/>
                        <c:pt idx="0">
                          <c:v>77.86%</c:v>
                        </c:pt>
                      </c15:dlblFieldTableCache>
                    </c15:dlblFTEntry>
                  </c15:dlblFieldTable>
                  <c15:showDataLabelsRange val="0"/>
                </c:ext>
              </c:extLst>
            </c:dLbl>
            <c:dLbl>
              <c:idx val="4"/>
              <c:layout/>
              <c:tx>
                <c:strRef>
                  <c:f>'Monthly Data'!$U$7</c:f>
                  <c:strCache>
                    <c:ptCount val="1"/>
                    <c:pt idx="0">
                      <c:v>70.87%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AB6-4CED-9137-265A5C52FE46}"/>
                </c:ext>
                <c:ext xmlns:c15="http://schemas.microsoft.com/office/drawing/2012/chart" uri="{CE6537A1-D6FC-4f65-9D91-7224C49458BB}">
                  <c15:layout/>
                  <c15:dlblFieldTable>
                    <c15:dlblFTEntry>
                      <c15:txfldGUID>{79E2F816-48D9-4331-8948-F5C0BD562A9A}</c15:txfldGUID>
                      <c15:f>'Monthly Data'!$U$7</c15:f>
                      <c15:dlblFieldTableCache>
                        <c:ptCount val="1"/>
                        <c:pt idx="0">
                          <c:v>70.87%</c:v>
                        </c:pt>
                      </c15:dlblFieldTableCache>
                    </c15:dlblFTEntry>
                  </c15:dlblFieldTable>
                  <c15:showDataLabelsRange val="0"/>
                </c:ext>
              </c:extLst>
            </c:dLbl>
            <c:dLbl>
              <c:idx val="5"/>
              <c:layout/>
              <c:tx>
                <c:strRef>
                  <c:f>'Monthly Data'!$U$8</c:f>
                  <c:strCache>
                    <c:ptCount val="1"/>
                    <c:pt idx="0">
                      <c:v>67.26%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EAB6-4CED-9137-265A5C52FE46}"/>
                </c:ext>
                <c:ext xmlns:c15="http://schemas.microsoft.com/office/drawing/2012/chart" uri="{CE6537A1-D6FC-4f65-9D91-7224C49458BB}">
                  <c15:layout/>
                  <c15:dlblFieldTable>
                    <c15:dlblFTEntry>
                      <c15:txfldGUID>{5410CE19-7FE3-4643-8250-5F048C7618E2}</c15:txfldGUID>
                      <c15:f>'Monthly Data'!$U$8</c15:f>
                      <c15:dlblFieldTableCache>
                        <c:ptCount val="1"/>
                        <c:pt idx="0">
                          <c:v>67.26%</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Data'!$J$3:$J$8</c:f>
              <c:strCache>
                <c:ptCount val="6"/>
                <c:pt idx="0">
                  <c:v>MAY</c:v>
                </c:pt>
                <c:pt idx="1">
                  <c:v>Jun</c:v>
                </c:pt>
                <c:pt idx="2">
                  <c:v>Jul</c:v>
                </c:pt>
                <c:pt idx="3">
                  <c:v>Aug</c:v>
                </c:pt>
                <c:pt idx="4">
                  <c:v>Sep</c:v>
                </c:pt>
                <c:pt idx="5">
                  <c:v>Oct</c:v>
                </c:pt>
              </c:strCache>
            </c:strRef>
          </c:cat>
          <c:val>
            <c:numRef>
              <c:f>'Monthly Data'!$M$3:$M$8</c:f>
              <c:numCache>
                <c:formatCode>General</c:formatCode>
                <c:ptCount val="6"/>
                <c:pt idx="0">
                  <c:v>81</c:v>
                </c:pt>
                <c:pt idx="1">
                  <c:v>79</c:v>
                </c:pt>
                <c:pt idx="2">
                  <c:v>33</c:v>
                </c:pt>
                <c:pt idx="3">
                  <c:v>102</c:v>
                </c:pt>
                <c:pt idx="4">
                  <c:v>90</c:v>
                </c:pt>
                <c:pt idx="5">
                  <c:v>76</c:v>
                </c:pt>
              </c:numCache>
            </c:numRef>
          </c:val>
          <c:extLst xmlns:c16r2="http://schemas.microsoft.com/office/drawing/2015/06/chart">
            <c:ext xmlns:c16="http://schemas.microsoft.com/office/drawing/2014/chart" uri="{C3380CC4-5D6E-409C-BE32-E72D297353CC}">
              <c16:uniqueId val="{00000013-EAB6-4CED-9137-265A5C52FE46}"/>
            </c:ext>
          </c:extLst>
        </c:ser>
        <c:ser>
          <c:idx val="3"/>
          <c:order val="3"/>
          <c:tx>
            <c:strRef>
              <c:f>'Monthly Data'!$N$2</c:f>
              <c:strCache>
                <c:ptCount val="1"/>
                <c:pt idx="0">
                  <c:v>On Process</c:v>
                </c:pt>
              </c:strCache>
            </c:strRef>
          </c:tx>
          <c:spPr>
            <a:solidFill>
              <a:schemeClr val="accent4"/>
            </a:solidFill>
            <a:ln>
              <a:noFill/>
            </a:ln>
            <a:effectLst/>
            <a:sp3d/>
          </c:spPr>
          <c:invertIfNegative val="0"/>
          <c:dLbls>
            <c:dLbl>
              <c:idx val="0"/>
              <c:layout/>
              <c:tx>
                <c:strRef>
                  <c:f>'Monthly Data'!$V$3</c:f>
                  <c:strCache>
                    <c:ptCount val="1"/>
                    <c:pt idx="0">
                      <c:v>2.68%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EAB6-4CED-9137-265A5C52FE46}"/>
                </c:ext>
                <c:ext xmlns:c15="http://schemas.microsoft.com/office/drawing/2012/chart" uri="{CE6537A1-D6FC-4f65-9D91-7224C49458BB}">
                  <c15:layout/>
                  <c15:dlblFieldTable>
                    <c15:dlblFTEntry>
                      <c15:txfldGUID>{DDDF7401-7AC1-4A42-8A18-27D09CC9DCDF}</c15:txfldGUID>
                      <c15:f>'Monthly Data'!$V$3</c15:f>
                      <c15:dlblFieldTableCache>
                        <c:ptCount val="1"/>
                        <c:pt idx="0">
                          <c:v>2.68%</c:v>
                        </c:pt>
                      </c15:dlblFieldTableCache>
                    </c15:dlblFTEntry>
                  </c15:dlblFieldTable>
                  <c15:showDataLabelsRange val="0"/>
                </c:ext>
              </c:extLst>
            </c:dLbl>
            <c:dLbl>
              <c:idx val="1"/>
              <c:layout/>
              <c:tx>
                <c:strRef>
                  <c:f>'Monthly Data'!$V$4</c:f>
                  <c:strCache>
                    <c:ptCount val="1"/>
                    <c:pt idx="0">
                      <c:v>0.96%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EAB6-4CED-9137-265A5C52FE46}"/>
                </c:ext>
                <c:ext xmlns:c15="http://schemas.microsoft.com/office/drawing/2012/chart" uri="{CE6537A1-D6FC-4f65-9D91-7224C49458BB}">
                  <c15:layout/>
                  <c15:dlblFieldTable>
                    <c15:dlblFTEntry>
                      <c15:txfldGUID>{07BC3CA1-6D0C-4830-92C4-E9EF45412CAD}</c15:txfldGUID>
                      <c15:f>'Monthly Data'!$V$4</c15:f>
                      <c15:dlblFieldTableCache>
                        <c:ptCount val="1"/>
                        <c:pt idx="0">
                          <c:v>0.96%</c:v>
                        </c:pt>
                      </c15:dlblFieldTableCache>
                    </c15:dlblFTEntry>
                  </c15:dlblFieldTable>
                  <c15:showDataLabelsRange val="0"/>
                </c:ext>
              </c:extLst>
            </c:dLbl>
            <c:dLbl>
              <c:idx val="3"/>
              <c:layout/>
              <c:tx>
                <c:strRef>
                  <c:f>'Monthly Data'!$V$6</c:f>
                  <c:strCache>
                    <c:ptCount val="1"/>
                    <c:pt idx="0">
                      <c:v>1.53%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EAB6-4CED-9137-265A5C52FE46}"/>
                </c:ext>
                <c:ext xmlns:c15="http://schemas.microsoft.com/office/drawing/2012/chart" uri="{CE6537A1-D6FC-4f65-9D91-7224C49458BB}">
                  <c15:layout/>
                  <c15:dlblFieldTable>
                    <c15:dlblFTEntry>
                      <c15:txfldGUID>{15192660-DFDC-4EB0-9590-E208CA9D55F1}</c15:txfldGUID>
                      <c15:f>'Monthly Data'!$V$6</c15:f>
                      <c15:dlblFieldTableCache>
                        <c:ptCount val="1"/>
                        <c:pt idx="0">
                          <c:v>1.53%</c:v>
                        </c:pt>
                      </c15:dlblFieldTableCache>
                    </c15:dlblFTEntry>
                  </c15:dlblFieldTable>
                  <c15:showDataLabelsRange val="0"/>
                </c:ext>
              </c:extLst>
            </c:dLbl>
            <c:dLbl>
              <c:idx val="4"/>
              <c:layout/>
              <c:tx>
                <c:strRef>
                  <c:f>'Monthly Data'!$V$7</c:f>
                  <c:strCache>
                    <c:ptCount val="1"/>
                    <c:pt idx="0">
                      <c:v>1.57%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EAB6-4CED-9137-265A5C52FE46}"/>
                </c:ext>
                <c:ext xmlns:c15="http://schemas.microsoft.com/office/drawing/2012/chart" uri="{CE6537A1-D6FC-4f65-9D91-7224C49458BB}">
                  <c15:layout/>
                  <c15:dlblFieldTable>
                    <c15:dlblFTEntry>
                      <c15:txfldGUID>{ADB2388F-2D44-4610-BCC9-063965F2F1E1}</c15:txfldGUID>
                      <c15:f>'Monthly Data'!$V$7</c15:f>
                      <c15:dlblFieldTableCache>
                        <c:ptCount val="1"/>
                        <c:pt idx="0">
                          <c:v>1.57%</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Data'!$J$3:$J$8</c:f>
              <c:strCache>
                <c:ptCount val="6"/>
                <c:pt idx="0">
                  <c:v>MAY</c:v>
                </c:pt>
                <c:pt idx="1">
                  <c:v>Jun</c:v>
                </c:pt>
                <c:pt idx="2">
                  <c:v>Jul</c:v>
                </c:pt>
                <c:pt idx="3">
                  <c:v>Aug</c:v>
                </c:pt>
                <c:pt idx="4">
                  <c:v>Sep</c:v>
                </c:pt>
                <c:pt idx="5">
                  <c:v>Oct</c:v>
                </c:pt>
              </c:strCache>
            </c:strRef>
          </c:cat>
          <c:val>
            <c:numRef>
              <c:f>'Monthly Data'!$N$3:$N$8</c:f>
              <c:numCache>
                <c:formatCode>General</c:formatCode>
                <c:ptCount val="6"/>
                <c:pt idx="0">
                  <c:v>3</c:v>
                </c:pt>
                <c:pt idx="1">
                  <c:v>1</c:v>
                </c:pt>
                <c:pt idx="2">
                  <c:v>0</c:v>
                </c:pt>
                <c:pt idx="3">
                  <c:v>2</c:v>
                </c:pt>
                <c:pt idx="4">
                  <c:v>2</c:v>
                </c:pt>
                <c:pt idx="5">
                  <c:v>0</c:v>
                </c:pt>
              </c:numCache>
            </c:numRef>
          </c:val>
          <c:extLst xmlns:c16r2="http://schemas.microsoft.com/office/drawing/2015/06/chart">
            <c:ext xmlns:c16="http://schemas.microsoft.com/office/drawing/2014/chart" uri="{C3380CC4-5D6E-409C-BE32-E72D297353CC}">
              <c16:uniqueId val="{00000018-EAB6-4CED-9137-265A5C52FE46}"/>
            </c:ext>
          </c:extLst>
        </c:ser>
        <c:ser>
          <c:idx val="4"/>
          <c:order val="4"/>
          <c:tx>
            <c:strRef>
              <c:f>'Monthly Data'!$O$2</c:f>
              <c:strCache>
                <c:ptCount val="1"/>
                <c:pt idx="0">
                  <c:v>Send Query</c:v>
                </c:pt>
              </c:strCache>
            </c:strRef>
          </c:tx>
          <c:spPr>
            <a:solidFill>
              <a:schemeClr val="accent5"/>
            </a:solidFill>
            <a:ln>
              <a:noFill/>
            </a:ln>
            <a:effectLst/>
            <a:sp3d/>
          </c:spPr>
          <c:invertIfNegative val="0"/>
          <c:dLbls>
            <c:dLbl>
              <c:idx val="0"/>
              <c:layout>
                <c:manualLayout>
                  <c:x val="1.738409988254222E-2"/>
                  <c:y val="-2.26709149343090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EAB6-4CED-9137-265A5C52FE46}"/>
                </c:ext>
                <c:ext xmlns:c15="http://schemas.microsoft.com/office/drawing/2012/chart" uri="{CE6537A1-D6FC-4f65-9D91-7224C49458BB}">
                  <c15:layout/>
                </c:ext>
              </c:extLst>
            </c:dLbl>
            <c:dLbl>
              <c:idx val="1"/>
              <c:layout>
                <c:manualLayout>
                  <c:x val="5.8731205204256339E-3"/>
                  <c:y val="-2.68325150468021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EAB6-4CED-9137-265A5C52FE46}"/>
                </c:ext>
                <c:ext xmlns:c15="http://schemas.microsoft.com/office/drawing/2012/chart" uri="{CE6537A1-D6FC-4f65-9D91-7224C49458BB}">
                  <c15:layout/>
                </c:ext>
              </c:extLst>
            </c:dLbl>
            <c:dLbl>
              <c:idx val="3"/>
              <c:layout>
                <c:manualLayout>
                  <c:x val="1.5803727165947357E-2"/>
                  <c:y val="-1.9837050567520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EAB6-4CED-9137-265A5C52FE46}"/>
                </c:ext>
                <c:ext xmlns:c15="http://schemas.microsoft.com/office/drawing/2012/chart" uri="{CE6537A1-D6FC-4f65-9D91-7224C49458BB}">
                  <c15:layout/>
                </c:ext>
              </c:extLst>
            </c:dLbl>
            <c:dLbl>
              <c:idx val="4"/>
              <c:layout>
                <c:manualLayout>
                  <c:x val="9.4822362995683682E-3"/>
                  <c:y val="-1.9837050567520415E-2"/>
                </c:manualLayout>
              </c:layout>
              <c:tx>
                <c:strRef>
                  <c:f>'Monthly Data'!$W$7</c:f>
                  <c:strCache>
                    <c:ptCount val="1"/>
                    <c:pt idx="0">
                      <c:v>0.79%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EAB6-4CED-9137-265A5C52FE46}"/>
                </c:ext>
                <c:ext xmlns:c15="http://schemas.microsoft.com/office/drawing/2012/chart" uri="{CE6537A1-D6FC-4f65-9D91-7224C49458BB}">
                  <c15:layout/>
                  <c15:dlblFieldTable>
                    <c15:dlblFTEntry>
                      <c15:txfldGUID>{95F619EE-A600-434F-A910-449ABA75DB2B}</c15:txfldGUID>
                      <c15:f>'Monthly Data'!$W$7</c15:f>
                      <c15:dlblFieldTableCache>
                        <c:ptCount val="1"/>
                        <c:pt idx="0">
                          <c:v>0.79%</c:v>
                        </c:pt>
                      </c15:dlblFieldTableCache>
                    </c15:dlblFTEntry>
                  </c15:dlblFieldTable>
                  <c15:showDataLabelsRange val="0"/>
                </c:ext>
              </c:extLst>
            </c:dLbl>
            <c:dLbl>
              <c:idx val="5"/>
              <c:layout>
                <c:manualLayout>
                  <c:x val="1.4223354449352609E-2"/>
                  <c:y val="-3.1172508034674896E-2"/>
                </c:manualLayout>
              </c:layout>
              <c:tx>
                <c:strRef>
                  <c:f>'Monthly Data'!$W$8</c:f>
                  <c:strCache>
                    <c:ptCount val="1"/>
                    <c:pt idx="0">
                      <c:v>1.77%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EAB6-4CED-9137-265A5C52FE46}"/>
                </c:ext>
                <c:ext xmlns:c15="http://schemas.microsoft.com/office/drawing/2012/chart" uri="{CE6537A1-D6FC-4f65-9D91-7224C49458BB}">
                  <c15:layout/>
                  <c15:dlblFieldTable>
                    <c15:dlblFTEntry>
                      <c15:txfldGUID>{5D279824-B571-4948-BD78-B2C76A51C654}</c15:txfldGUID>
                      <c15:f>'Monthly Data'!$W$8</c15:f>
                      <c15:dlblFieldTableCache>
                        <c:ptCount val="1"/>
                        <c:pt idx="0">
                          <c:v>1.77%</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7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Data'!$J$3:$J$8</c:f>
              <c:strCache>
                <c:ptCount val="6"/>
                <c:pt idx="0">
                  <c:v>MAY</c:v>
                </c:pt>
                <c:pt idx="1">
                  <c:v>Jun</c:v>
                </c:pt>
                <c:pt idx="2">
                  <c:v>Jul</c:v>
                </c:pt>
                <c:pt idx="3">
                  <c:v>Aug</c:v>
                </c:pt>
                <c:pt idx="4">
                  <c:v>Sep</c:v>
                </c:pt>
                <c:pt idx="5">
                  <c:v>Oct</c:v>
                </c:pt>
              </c:strCache>
            </c:strRef>
          </c:cat>
          <c:val>
            <c:numRef>
              <c:f>'Monthly Data'!$O$3:$O$8</c:f>
              <c:numCache>
                <c:formatCode>General</c:formatCode>
                <c:ptCount val="6"/>
                <c:pt idx="0">
                  <c:v>0</c:v>
                </c:pt>
                <c:pt idx="1">
                  <c:v>0</c:v>
                </c:pt>
                <c:pt idx="2">
                  <c:v>0</c:v>
                </c:pt>
                <c:pt idx="3">
                  <c:v>0</c:v>
                </c:pt>
                <c:pt idx="4">
                  <c:v>1</c:v>
                </c:pt>
                <c:pt idx="5">
                  <c:v>2</c:v>
                </c:pt>
              </c:numCache>
            </c:numRef>
          </c:val>
          <c:extLst xmlns:c16r2="http://schemas.microsoft.com/office/drawing/2015/06/chart">
            <c:ext xmlns:c16="http://schemas.microsoft.com/office/drawing/2014/chart" uri="{C3380CC4-5D6E-409C-BE32-E72D297353CC}">
              <c16:uniqueId val="{0000001E-EAB6-4CED-9137-265A5C52FE46}"/>
            </c:ext>
          </c:extLst>
        </c:ser>
        <c:dLbls>
          <c:showLegendKey val="0"/>
          <c:showVal val="1"/>
          <c:showCatName val="0"/>
          <c:showSerName val="0"/>
          <c:showPercent val="0"/>
          <c:showBubbleSize val="0"/>
        </c:dLbls>
        <c:gapWidth val="122"/>
        <c:shape val="box"/>
        <c:axId val="-241208832"/>
        <c:axId val="-241213728"/>
        <c:axId val="0"/>
      </c:bar3DChart>
      <c:catAx>
        <c:axId val="-241208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213728"/>
        <c:crosses val="autoZero"/>
        <c:auto val="1"/>
        <c:lblAlgn val="ctr"/>
        <c:lblOffset val="100"/>
        <c:noMultiLvlLbl val="0"/>
      </c:catAx>
      <c:valAx>
        <c:axId val="-24121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1208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dirty="0" smtClean="0">
                <a:solidFill>
                  <a:srgbClr val="0070C0"/>
                </a:solidFill>
                <a:latin typeface="Times New Roman" panose="02020603050405020304" pitchFamily="18" charset="0"/>
                <a:cs typeface="Times New Roman" panose="02020603050405020304" pitchFamily="18" charset="0"/>
              </a:rPr>
              <a:t>SBC NON CADRE OVERALL </a:t>
            </a:r>
            <a:r>
              <a:rPr lang="en-US" sz="1400" dirty="0">
                <a:solidFill>
                  <a:srgbClr val="0070C0"/>
                </a:solidFill>
                <a:latin typeface="Times New Roman" panose="02020603050405020304" pitchFamily="18" charset="0"/>
                <a:cs typeface="Times New Roman" panose="02020603050405020304" pitchFamily="18" charset="0"/>
              </a:rPr>
              <a:t>PERFORMANCE </a:t>
            </a:r>
            <a:r>
              <a:rPr lang="en-US" sz="1400" dirty="0" smtClean="0">
                <a:solidFill>
                  <a:srgbClr val="0070C0"/>
                </a:solidFill>
                <a:latin typeface="Times New Roman" panose="02020603050405020304" pitchFamily="18" charset="0"/>
                <a:cs typeface="Times New Roman" panose="02020603050405020304" pitchFamily="18" charset="0"/>
              </a:rPr>
              <a:t>DATA</a:t>
            </a:r>
            <a:endParaRPr lang="en-US" sz="1400" dirty="0">
              <a:solidFill>
                <a:srgbClr val="0070C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7025200639215188E-2"/>
          <c:w val="0.97600605808388885"/>
          <c:h val="0.93297479936078476"/>
        </c:manualLayout>
      </c:layout>
      <c:pie3DChart>
        <c:varyColors val="1"/>
        <c:ser>
          <c:idx val="0"/>
          <c:order val="0"/>
          <c:spPr>
            <a:ln w="28575">
              <a:solidFill>
                <a:schemeClr val="accent1"/>
              </a:solidFill>
            </a:ln>
          </c:spPr>
          <c:dPt>
            <c:idx val="0"/>
            <c:bubble3D val="0"/>
            <c:spPr>
              <a:solidFill>
                <a:schemeClr val="accent1"/>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xmlns:c16r2="http://schemas.microsoft.com/office/drawing/2015/06/chart">
              <c:ext xmlns:c16="http://schemas.microsoft.com/office/drawing/2014/chart" uri="{C3380CC4-5D6E-409C-BE32-E72D297353CC}">
                <c16:uniqueId val="{00000001-1F73-4212-ABA6-5E69DBAA83E5}"/>
              </c:ext>
            </c:extLst>
          </c:dPt>
          <c:dPt>
            <c:idx val="1"/>
            <c:bubble3D val="0"/>
            <c:spPr>
              <a:solidFill>
                <a:schemeClr val="accent2"/>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xmlns:c16r2="http://schemas.microsoft.com/office/drawing/2015/06/chart">
              <c:ext xmlns:c16="http://schemas.microsoft.com/office/drawing/2014/chart" uri="{C3380CC4-5D6E-409C-BE32-E72D297353CC}">
                <c16:uniqueId val="{00000003-1F73-4212-ABA6-5E69DBAA83E5}"/>
              </c:ext>
            </c:extLst>
          </c:dPt>
          <c:dPt>
            <c:idx val="2"/>
            <c:bubble3D val="0"/>
            <c:explosion val="17"/>
            <c:spPr>
              <a:solidFill>
                <a:schemeClr val="accent3"/>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xmlns:c16r2="http://schemas.microsoft.com/office/drawing/2015/06/chart">
              <c:ext xmlns:c16="http://schemas.microsoft.com/office/drawing/2014/chart" uri="{C3380CC4-5D6E-409C-BE32-E72D297353CC}">
                <c16:uniqueId val="{00000005-1F73-4212-ABA6-5E69DBAA83E5}"/>
              </c:ext>
            </c:extLst>
          </c:dPt>
          <c:dPt>
            <c:idx val="3"/>
            <c:bubble3D val="0"/>
            <c:spPr>
              <a:solidFill>
                <a:schemeClr val="accent4"/>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xmlns:c16r2="http://schemas.microsoft.com/office/drawing/2015/06/chart">
              <c:ext xmlns:c16="http://schemas.microsoft.com/office/drawing/2014/chart" uri="{C3380CC4-5D6E-409C-BE32-E72D297353CC}">
                <c16:uniqueId val="{00000007-1F73-4212-ABA6-5E69DBAA83E5}"/>
              </c:ext>
            </c:extLst>
          </c:dPt>
          <c:dPt>
            <c:idx val="4"/>
            <c:bubble3D val="0"/>
            <c:spPr>
              <a:solidFill>
                <a:schemeClr val="accent5"/>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xmlns:c16r2="http://schemas.microsoft.com/office/drawing/2015/06/chart">
              <c:ext xmlns:c16="http://schemas.microsoft.com/office/drawing/2014/chart" uri="{C3380CC4-5D6E-409C-BE32-E72D297353CC}">
                <c16:uniqueId val="{00000009-1F73-4212-ABA6-5E69DBAA83E5}"/>
              </c:ext>
            </c:extLst>
          </c:dPt>
          <c:dLbls>
            <c:dLbl>
              <c:idx val="0"/>
              <c:layout>
                <c:manualLayout>
                  <c:x val="-4.8147566834874936E-2"/>
                  <c:y val="0.12093086929972857"/>
                </c:manualLayout>
              </c:layout>
              <c:numFmt formatCode="General"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1F73-4212-ABA6-5E69DBAA83E5}"/>
                </c:ext>
                <c:ext xmlns:c15="http://schemas.microsoft.com/office/drawing/2012/chart" uri="{CE6537A1-D6FC-4f65-9D91-7224C49458BB}">
                  <c15:layout/>
                </c:ext>
              </c:extLst>
            </c:dLbl>
            <c:dLbl>
              <c:idx val="1"/>
              <c:layout>
                <c:manualLayout>
                  <c:x val="-0.12889390142086643"/>
                  <c:y val="6.3132628589469608E-2"/>
                </c:manualLayout>
              </c:layout>
              <c:numFmt formatCode="General"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3-1F73-4212-ABA6-5E69DBAA83E5}"/>
                </c:ext>
                <c:ext xmlns:c15="http://schemas.microsoft.com/office/drawing/2012/chart" uri="{CE6537A1-D6FC-4f65-9D91-7224C49458BB}">
                  <c15:layout/>
                </c:ext>
              </c:extLst>
            </c:dLbl>
            <c:dLbl>
              <c:idx val="2"/>
              <c:layout>
                <c:manualLayout>
                  <c:x val="0.22744622848624685"/>
                  <c:y val="-0.20211956685837473"/>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5-1F73-4212-ABA6-5E69DBAA83E5}"/>
                </c:ext>
                <c:ext xmlns:c15="http://schemas.microsoft.com/office/drawing/2012/chart" uri="{CE6537A1-D6FC-4f65-9D91-7224C49458BB}">
                  <c15:layout>
                    <c:manualLayout>
                      <c:w val="0.10035691627755008"/>
                      <c:h val="0.17859045168900786"/>
                    </c:manualLayout>
                  </c15:layout>
                </c:ext>
              </c:extLst>
            </c:dLbl>
            <c:dLbl>
              <c:idx val="3"/>
              <c:layout>
                <c:manualLayout>
                  <c:x val="8.2881927029327587E-3"/>
                  <c:y val="0.13454107760087686"/>
                </c:manualLayout>
              </c:layout>
              <c:numFmt formatCode="General" sourceLinked="0"/>
              <c:spPr>
                <a:noFill/>
                <a:ln>
                  <a:noFill/>
                </a:ln>
                <a:effectLst/>
              </c:spPr>
              <c:txPr>
                <a:bodyPr rot="0" spcFirstLastPara="1" vertOverflow="ellipsis" vert="horz" wrap="square" lIns="38100" tIns="19050" rIns="38100" bIns="19050" anchor="ctr" anchorCtr="0">
                  <a:no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7-1F73-4212-ABA6-5E69DBAA83E5}"/>
                </c:ext>
                <c:ext xmlns:c15="http://schemas.microsoft.com/office/drawing/2012/chart" uri="{CE6537A1-D6FC-4f65-9D91-7224C49458BB}">
                  <c15:layout>
                    <c:manualLayout>
                      <c:w val="7.6772547555490622E-2"/>
                      <c:h val="0.17859045168900786"/>
                    </c:manualLayout>
                  </c15:layout>
                </c:ext>
              </c:extLst>
            </c:dLbl>
            <c:dLbl>
              <c:idx val="4"/>
              <c:layout>
                <c:manualLayout>
                  <c:x val="8.8741500074009522E-3"/>
                  <c:y val="1.3544836619164205E-2"/>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rgbClr val="FF0000"/>
                        </a:solidFill>
                        <a:latin typeface="Times New Roman" panose="02020603050405020304" pitchFamily="18" charset="0"/>
                        <a:ea typeface="+mn-ea"/>
                        <a:cs typeface="+mn-cs"/>
                      </a:defRPr>
                    </a:pPr>
                    <a:fld id="{C3E48640-18C2-4DB6-BC94-780EB5154AA4}" type="VALUE">
                      <a:rPr lang="en-US" sz="1600" b="1" i="0" u="none" strike="noStrike" kern="1200" baseline="0">
                        <a:solidFill>
                          <a:srgbClr val="FF0000"/>
                        </a:solidFill>
                        <a:latin typeface="Times New Roman" panose="02020603050405020304" pitchFamily="18" charset="0"/>
                        <a:ea typeface="+mn-ea"/>
                        <a:cs typeface="+mn-cs"/>
                      </a:rPr>
                      <a:pPr algn="ctr">
                        <a:defRPr lang="en-US" sz="1600">
                          <a:solidFill>
                            <a:srgbClr val="FF0000"/>
                          </a:solidFill>
                          <a:latin typeface="Times New Roman" panose="02020603050405020304" pitchFamily="18" charset="0"/>
                        </a:defRPr>
                      </a:pPr>
                      <a:t>[VALUE]</a:t>
                    </a:fld>
                    <a:r>
                      <a:rPr lang="en-US" sz="1600" b="1" i="0" u="none" strike="noStrike" kern="1200" baseline="0">
                        <a:solidFill>
                          <a:srgbClr val="FF0000"/>
                        </a:solidFill>
                        <a:latin typeface="Times New Roman" panose="02020603050405020304" pitchFamily="18" charset="0"/>
                        <a:ea typeface="+mn-ea"/>
                        <a:cs typeface="+mn-cs"/>
                      </a:rPr>
                      <a:t>, </a:t>
                    </a:r>
                    <a:fld id="{ED5DBF3C-898B-400A-9F9C-7689B2027C13}" type="PERCENTAGE">
                      <a:rPr lang="en-US" sz="1600" b="1" i="0" u="none" strike="noStrike" kern="1200" baseline="0">
                        <a:solidFill>
                          <a:srgbClr val="FF0000"/>
                        </a:solidFill>
                        <a:latin typeface="Times New Roman" panose="02020603050405020304" pitchFamily="18" charset="0"/>
                        <a:ea typeface="+mn-ea"/>
                        <a:cs typeface="+mn-cs"/>
                      </a:rPr>
                      <a:pPr algn="ctr">
                        <a:defRPr lang="en-US" sz="1600">
                          <a:solidFill>
                            <a:srgbClr val="FF0000"/>
                          </a:solidFill>
                          <a:latin typeface="Times New Roman" panose="02020603050405020304" pitchFamily="18" charset="0"/>
                        </a:defRPr>
                      </a:pPr>
                      <a:t>[PERCENTAGE]</a:t>
                    </a:fld>
                    <a:endParaRPr lang="en-US" sz="1600" b="1" i="0" u="none" strike="noStrike" kern="1200" baseline="0">
                      <a:solidFill>
                        <a:srgbClr val="FF0000"/>
                      </a:solidFill>
                      <a:latin typeface="Times New Roman" panose="02020603050405020304" pitchFamily="18" charset="0"/>
                      <a:ea typeface="+mn-ea"/>
                      <a:cs typeface="+mn-cs"/>
                    </a:endParaRPr>
                  </a:p>
                </c:rich>
              </c:tx>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FF0000"/>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9-1F73-4212-ABA6-5E69DBAA83E5}"/>
                </c:ext>
                <c:ext xmlns:c15="http://schemas.microsoft.com/office/drawing/2012/chart" uri="{CE6537A1-D6FC-4f65-9D91-7224C49458BB}">
                  <c15:layout/>
                  <c15:dlblFieldTable/>
                  <c15:showDataLabelsRange val="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Times New Roman" panose="02020603050405020304" pitchFamily="18" charset="0"/>
                    <a:ea typeface="+mn-ea"/>
                    <a:cs typeface="+mn-cs"/>
                  </a:defRPr>
                </a:pPr>
                <a:endParaRPr lang="en-US"/>
              </a:p>
            </c:txPr>
            <c:dLblPos val="inEnd"/>
            <c:showLegendKey val="0"/>
            <c:showVal val="1"/>
            <c:showCatName val="0"/>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'STATUS DATA'!$B$9:$B$13</c:f>
              <c:strCache>
                <c:ptCount val="5"/>
                <c:pt idx="0">
                  <c:v>Approved</c:v>
                </c:pt>
                <c:pt idx="1">
                  <c:v>Cancel</c:v>
                </c:pt>
                <c:pt idx="2">
                  <c:v>Declined</c:v>
                </c:pt>
                <c:pt idx="3">
                  <c:v>On Process</c:v>
                </c:pt>
                <c:pt idx="4">
                  <c:v>Send Query</c:v>
                </c:pt>
              </c:strCache>
            </c:strRef>
          </c:cat>
          <c:val>
            <c:numRef>
              <c:f>'STATUS DATA'!$C$9:$C$13</c:f>
              <c:numCache>
                <c:formatCode>General</c:formatCode>
                <c:ptCount val="5"/>
                <c:pt idx="0">
                  <c:v>55</c:v>
                </c:pt>
                <c:pt idx="1">
                  <c:v>104</c:v>
                </c:pt>
                <c:pt idx="2">
                  <c:v>461</c:v>
                </c:pt>
                <c:pt idx="3">
                  <c:v>8</c:v>
                </c:pt>
                <c:pt idx="4">
                  <c:v>3</c:v>
                </c:pt>
              </c:numCache>
            </c:numRef>
          </c:val>
          <c:extLst xmlns:c16r2="http://schemas.microsoft.com/office/drawing/2015/06/chart">
            <c:ext xmlns:c16="http://schemas.microsoft.com/office/drawing/2014/chart" uri="{C3380CC4-5D6E-409C-BE32-E72D297353CC}">
              <c16:uniqueId val="{0000000A-1F73-4212-ABA6-5E69DBAA83E5}"/>
            </c:ext>
          </c:extLst>
        </c:ser>
        <c:dLbls>
          <c:dLblPos val="inEnd"/>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6.0093574655939411E-2"/>
          <c:y val="0.11269888306926211"/>
          <c:w val="0.85220916877737207"/>
          <c:h val="3.6901212716528589E-2"/>
        </c:manualLayout>
      </c:layout>
      <c:overlay val="1"/>
      <c:spPr>
        <a:solidFill>
          <a:schemeClr val="lt1">
            <a:alpha val="78000"/>
          </a:schemeClr>
        </a:solidFill>
        <a:ln>
          <a:noFill/>
        </a:ln>
        <a:effectLst/>
      </c:spPr>
      <c:txPr>
        <a:bodyPr rot="0" spcFirstLastPara="1" vertOverflow="ellipsis" vert="horz" wrap="square" anchor="ctr" anchorCtr="1"/>
        <a:lstStyle/>
        <a:p>
          <a:pPr>
            <a:defRPr sz="1200" b="1" i="0" u="none" strike="noStrike" kern="1200" baseline="0">
              <a:solidFill>
                <a:srgbClr val="7030A0"/>
              </a:solidFill>
              <a:latin typeface="Times New Roman" panose="02020603050405020304" pitchFamily="18"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dirty="0" smtClean="0">
                <a:solidFill>
                  <a:srgbClr val="0070C0"/>
                </a:solidFill>
                <a:latin typeface="Times New Roman" panose="02020603050405020304" pitchFamily="18" charset="0"/>
                <a:cs typeface="Times New Roman" panose="02020603050405020304" pitchFamily="18" charset="0"/>
              </a:rPr>
              <a:t>NON CADRE  </a:t>
            </a:r>
            <a:r>
              <a:rPr lang="en-US" sz="1800" b="1" baseline="0" dirty="0" smtClean="0">
                <a:solidFill>
                  <a:srgbClr val="0070C0"/>
                </a:solidFill>
                <a:latin typeface="Times New Roman" panose="02020603050405020304" pitchFamily="18" charset="0"/>
                <a:cs typeface="Times New Roman" panose="02020603050405020304" pitchFamily="18" charset="0"/>
              </a:rPr>
              <a:t>LENDING </a:t>
            </a:r>
            <a:r>
              <a:rPr lang="en-US" sz="1800" b="1" baseline="0" dirty="0" smtClean="0">
                <a:solidFill>
                  <a:srgbClr val="0070C0"/>
                </a:solidFill>
                <a:latin typeface="Times New Roman" panose="02020603050405020304" pitchFamily="18" charset="0"/>
                <a:cs typeface="Times New Roman" panose="02020603050405020304" pitchFamily="18" charset="0"/>
              </a:rPr>
              <a:t>(IN LAKH)- </a:t>
            </a:r>
            <a:r>
              <a:rPr lang="en-US" sz="1800" b="1" baseline="0" dirty="0">
                <a:solidFill>
                  <a:srgbClr val="FF0000"/>
                </a:solidFill>
                <a:latin typeface="Times New Roman" panose="02020603050405020304" pitchFamily="18" charset="0"/>
                <a:cs typeface="Times New Roman" panose="02020603050405020304" pitchFamily="18" charset="0"/>
              </a:rPr>
              <a:t>88</a:t>
            </a:r>
            <a:endParaRPr lang="en-US" sz="1800" b="1" dirty="0">
              <a:solidFill>
                <a:srgbClr val="FF0000"/>
              </a:solidFill>
              <a:latin typeface="Times New Roman" panose="02020603050405020304" pitchFamily="18" charset="0"/>
              <a:cs typeface="Times New Roman" panose="02020603050405020304" pitchFamily="18" charset="0"/>
            </a:endParaRPr>
          </a:p>
        </c:rich>
      </c:tx>
      <c:layout>
        <c:manualLayout>
          <c:xMode val="edge"/>
          <c:yMode val="edge"/>
          <c:x val="8.6731912051703539E-2"/>
          <c:y val="2.50975704153305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'9-10th Grade'!$B$2:$B$7</c:f>
              <c:strCache>
                <c:ptCount val="6"/>
                <c:pt idx="0">
                  <c:v>May </c:v>
                </c:pt>
                <c:pt idx="1">
                  <c:v>June</c:v>
                </c:pt>
                <c:pt idx="2">
                  <c:v>July</c:v>
                </c:pt>
                <c:pt idx="3">
                  <c:v>Aug</c:v>
                </c:pt>
                <c:pt idx="4">
                  <c:v>Sep</c:v>
                </c:pt>
                <c:pt idx="5">
                  <c:v>Oct</c:v>
                </c:pt>
              </c:strCache>
            </c:strRef>
          </c:cat>
          <c:val>
            <c:numRef>
              <c:f>'9-10th Grade'!$C$2:$C$7</c:f>
              <c:numCache>
                <c:formatCode>0</c:formatCode>
                <c:ptCount val="6"/>
                <c:pt idx="0">
                  <c:v>27.92</c:v>
                </c:pt>
                <c:pt idx="1">
                  <c:v>18.300249999999998</c:v>
                </c:pt>
                <c:pt idx="2">
                  <c:v>0</c:v>
                </c:pt>
                <c:pt idx="3">
                  <c:v>7.85</c:v>
                </c:pt>
                <c:pt idx="4">
                  <c:v>28.5</c:v>
                </c:pt>
                <c:pt idx="5">
                  <c:v>5.6</c:v>
                </c:pt>
              </c:numCache>
            </c:numRef>
          </c:val>
          <c:extLst xmlns:c16r2="http://schemas.microsoft.com/office/drawing/2015/06/chart">
            <c:ext xmlns:c16="http://schemas.microsoft.com/office/drawing/2014/chart" uri="{C3380CC4-5D6E-409C-BE32-E72D297353CC}">
              <c16:uniqueId val="{00000000-B8FB-48A1-9BCE-CB2DADDC250D}"/>
            </c:ext>
          </c:extLst>
        </c:ser>
        <c:dLbls>
          <c:showLegendKey val="0"/>
          <c:showVal val="1"/>
          <c:showCatName val="0"/>
          <c:showSerName val="0"/>
          <c:showPercent val="0"/>
          <c:showBubbleSize val="0"/>
        </c:dLbls>
        <c:gapWidth val="30"/>
        <c:shape val="box"/>
        <c:axId val="-241209376"/>
        <c:axId val="-179989472"/>
        <c:axId val="0"/>
      </c:bar3DChart>
      <c:catAx>
        <c:axId val="-241209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crossAx val="-179989472"/>
        <c:crosses val="autoZero"/>
        <c:auto val="1"/>
        <c:lblAlgn val="ctr"/>
        <c:lblOffset val="100"/>
        <c:noMultiLvlLbl val="0"/>
      </c:catAx>
      <c:valAx>
        <c:axId val="-179989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241209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SBC COMPARISON</a:t>
            </a:r>
          </a:p>
        </c:rich>
      </c:tx>
      <c:layout>
        <c:manualLayout>
          <c:xMode val="edge"/>
          <c:yMode val="edge"/>
          <c:x val="0.29075000000000001"/>
          <c:y val="7.9975737811837602E-2"/>
        </c:manualLayout>
      </c:layout>
      <c:overlay val="0"/>
      <c:spPr>
        <a:noFill/>
        <a:ln>
          <a:noFill/>
        </a:ln>
        <a:effectLst/>
      </c:spPr>
      <c:txPr>
        <a:bodyPr rot="0" spcFirstLastPara="1" vertOverflow="ellipsis" vert="horz" wrap="square" anchor="ctr" anchorCtr="1"/>
        <a:lstStyle/>
        <a:p>
          <a:pPr>
            <a:defRPr sz="2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85651793525809"/>
          <c:y val="0.20164370078740157"/>
          <c:w val="0.87914348206474191"/>
          <c:h val="0.71726013414989798"/>
        </c:manualLayout>
      </c:layout>
      <c:bar3D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'STATUS DATA'!$A$2:$A$5</c:f>
              <c:strCache>
                <c:ptCount val="4"/>
                <c:pt idx="0">
                  <c:v>9_10_Grade</c:v>
                </c:pt>
                <c:pt idx="1">
                  <c:v>BANK</c:v>
                </c:pt>
                <c:pt idx="2">
                  <c:v>DOCTOR</c:v>
                </c:pt>
                <c:pt idx="3">
                  <c:v>Teacher</c:v>
                </c:pt>
              </c:strCache>
            </c:strRef>
          </c:cat>
          <c:val>
            <c:numRef>
              <c:f>'STATUS DATA'!$B$2:$B$5</c:f>
              <c:numCache>
                <c:formatCode>General</c:formatCode>
                <c:ptCount val="4"/>
                <c:pt idx="0">
                  <c:v>631</c:v>
                </c:pt>
                <c:pt idx="1">
                  <c:v>303</c:v>
                </c:pt>
                <c:pt idx="2">
                  <c:v>6664</c:v>
                </c:pt>
                <c:pt idx="3">
                  <c:v>44</c:v>
                </c:pt>
              </c:numCache>
            </c:numRef>
          </c:val>
        </c:ser>
        <c:dLbls>
          <c:showLegendKey val="0"/>
          <c:showVal val="1"/>
          <c:showCatName val="0"/>
          <c:showSerName val="0"/>
          <c:showPercent val="0"/>
          <c:showBubbleSize val="0"/>
        </c:dLbls>
        <c:gapWidth val="150"/>
        <c:shape val="box"/>
        <c:axId val="-343016080"/>
        <c:axId val="-343015536"/>
        <c:axId val="0"/>
      </c:bar3DChart>
      <c:catAx>
        <c:axId val="-3430160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crossAx val="-343015536"/>
        <c:crosses val="autoZero"/>
        <c:auto val="1"/>
        <c:lblAlgn val="ctr"/>
        <c:lblOffset val="100"/>
        <c:noMultiLvlLbl val="0"/>
      </c:catAx>
      <c:valAx>
        <c:axId val="-3430155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crossAx val="-343016080"/>
        <c:crosses val="autoZero"/>
        <c:crossBetween val="between"/>
      </c:valAx>
      <c:spPr>
        <a:noFill/>
        <a:ln>
          <a:noFill/>
        </a:ln>
        <a:effectLst/>
      </c:spPr>
    </c:plotArea>
    <c:plotVisOnly val="1"/>
    <c:dispBlanksAs val="gap"/>
    <c:showDLblsOverMax val="0"/>
  </c:chart>
  <c:spPr>
    <a:solidFill>
      <a:srgbClr val="92D050"/>
    </a:solidFill>
    <a:ln w="9525" cap="flat" cmpd="sng" algn="ctr">
      <a:solidFill>
        <a:schemeClr val="tx2">
          <a:lumMod val="15000"/>
          <a:lumOff val="85000"/>
        </a:schemeClr>
      </a:solidFill>
      <a:round/>
    </a:ln>
    <a:effectLst/>
  </c:spPr>
  <c:txPr>
    <a:bodyPr/>
    <a:lstStyle/>
    <a:p>
      <a:pPr>
        <a:defRPr>
          <a:solidFill>
            <a:srgbClr val="FF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FF0000"/>
                </a:solidFill>
                <a:latin typeface="+mn-lt"/>
                <a:ea typeface="+mn-ea"/>
                <a:cs typeface="+mn-cs"/>
              </a:defRPr>
            </a:pPr>
            <a:r>
              <a:rPr lang="en-US" sz="2800" dirty="0" smtClean="0">
                <a:solidFill>
                  <a:srgbClr val="FF0000"/>
                </a:solidFill>
                <a:latin typeface="Times New Roman" panose="02020603050405020304" pitchFamily="18" charset="0"/>
                <a:cs typeface="Times New Roman" panose="02020603050405020304" pitchFamily="18" charset="0"/>
              </a:rPr>
              <a:t>Lending </a:t>
            </a:r>
            <a:r>
              <a:rPr lang="en-US" sz="2800" dirty="0">
                <a:solidFill>
                  <a:srgbClr val="FF0000"/>
                </a:solidFill>
                <a:latin typeface="Times New Roman" panose="02020603050405020304" pitchFamily="18" charset="0"/>
                <a:cs typeface="Times New Roman" panose="02020603050405020304" pitchFamily="18" charset="0"/>
              </a:rPr>
              <a:t>Composition (in lakh)-</a:t>
            </a:r>
            <a:r>
              <a:rPr lang="en-US" sz="2800" b="0" i="0" u="none" strike="noStrike" baseline="0" dirty="0">
                <a:solidFill>
                  <a:srgbClr val="FF0000"/>
                </a:solidFill>
                <a:effectLst/>
                <a:latin typeface="Times New Roman" panose="02020603050405020304" pitchFamily="18" charset="0"/>
                <a:cs typeface="Times New Roman" panose="02020603050405020304" pitchFamily="18" charset="0"/>
              </a:rPr>
              <a:t>14330.39</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rgbClr val="FF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dLbl>
              <c:idx val="0"/>
              <c:layout/>
              <c:tx>
                <c:strRef>
                  <c:f>Sheet2!$C$10</c:f>
                  <c:strCache>
                    <c:ptCount val="1"/>
                    <c:pt idx="0">
                      <c:v>96.68%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C57-47D9-B0E5-D13579EF65E1}"/>
                </c:ext>
                <c:ext xmlns:c15="http://schemas.microsoft.com/office/drawing/2012/chart" uri="{CE6537A1-D6FC-4f65-9D91-7224C49458BB}">
                  <c15:layout/>
                  <c15:dlblFieldTable>
                    <c15:dlblFTEntry>
                      <c15:txfldGUID>{520A61A1-B65F-4DBE-AE79-1C79E8CFD3E4}</c15:txfldGUID>
                      <c15:f>Sheet2!$C$10</c15:f>
                      <c15:dlblFieldTableCache>
                        <c:ptCount val="1"/>
                        <c:pt idx="0">
                          <c:v>96.68%</c:v>
                        </c:pt>
                      </c15:dlblFieldTableCache>
                    </c15:dlblFTEntry>
                  </c15:dlblFieldTable>
                  <c15:showDataLabelsRange val="0"/>
                </c:ext>
              </c:extLst>
            </c:dLbl>
            <c:dLbl>
              <c:idx val="1"/>
              <c:layout>
                <c:manualLayout>
                  <c:x val="2.4922118380062306E-3"/>
                  <c:y val="-4.9633380917901343E-2"/>
                </c:manualLayout>
              </c:layout>
              <c:tx>
                <c:strRef>
                  <c:f>Sheet2!$C$11</c:f>
                  <c:strCache>
                    <c:ptCount val="1"/>
                    <c:pt idx="0">
                      <c:v>2.46%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C57-47D9-B0E5-D13579EF65E1}"/>
                </c:ext>
                <c:ext xmlns:c15="http://schemas.microsoft.com/office/drawing/2012/chart" uri="{CE6537A1-D6FC-4f65-9D91-7224C49458BB}">
                  <c15:layout/>
                  <c15:dlblFieldTable>
                    <c15:dlblFTEntry>
                      <c15:txfldGUID>{9EEB9EB0-4025-4CEC-8F6A-813A3891046A}</c15:txfldGUID>
                      <c15:f>Sheet2!$C$11</c15:f>
                      <c15:dlblFieldTableCache>
                        <c:ptCount val="1"/>
                        <c:pt idx="0">
                          <c:v>2.46%</c:v>
                        </c:pt>
                      </c15:dlblFieldTableCache>
                    </c15:dlblFTEntry>
                  </c15:dlblFieldTable>
                  <c15:showDataLabelsRange val="0"/>
                </c:ext>
              </c:extLst>
            </c:dLbl>
            <c:dLbl>
              <c:idx val="2"/>
              <c:layout>
                <c:manualLayout>
                  <c:x val="9.9688473520249225E-3"/>
                  <c:y val="-4.5121255379910311E-2"/>
                </c:manualLayout>
              </c:layout>
              <c:tx>
                <c:strRef>
                  <c:f>Sheet2!$C$12</c:f>
                  <c:strCache>
                    <c:ptCount val="1"/>
                    <c:pt idx="0">
                      <c:v>0.62%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C57-47D9-B0E5-D13579EF65E1}"/>
                </c:ext>
                <c:ext xmlns:c15="http://schemas.microsoft.com/office/drawing/2012/chart" uri="{CE6537A1-D6FC-4f65-9D91-7224C49458BB}">
                  <c15:layout/>
                  <c15:dlblFieldTable>
                    <c15:dlblFTEntry>
                      <c15:txfldGUID>{7E52651B-851D-4057-9F72-7F86E3FB0820}</c15:txfldGUID>
                      <c15:f>Sheet2!$C$12</c15:f>
                      <c15:dlblFieldTableCache>
                        <c:ptCount val="1"/>
                        <c:pt idx="0">
                          <c:v>0.62%</c:v>
                        </c:pt>
                      </c15:dlblFieldTableCache>
                    </c15:dlblFTEntry>
                  </c15:dlblFieldTable>
                  <c15:showDataLabelsRange val="0"/>
                </c:ext>
              </c:extLst>
            </c:dLbl>
            <c:dLbl>
              <c:idx val="3"/>
              <c:layout>
                <c:manualLayout>
                  <c:x val="7.4766355140186919E-3"/>
                  <c:y val="-3.1163044065035065E-2"/>
                </c:manualLayout>
              </c:layout>
              <c:tx>
                <c:strRef>
                  <c:f>Sheet2!$C$13</c:f>
                  <c:strCache>
                    <c:ptCount val="1"/>
                    <c:pt idx="0">
                      <c:v>0.25%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C57-47D9-B0E5-D13579EF65E1}"/>
                </c:ext>
                <c:ext xmlns:c15="http://schemas.microsoft.com/office/drawing/2012/chart" uri="{CE6537A1-D6FC-4f65-9D91-7224C49458BB}">
                  <c15:layout/>
                  <c15:dlblFieldTable>
                    <c15:dlblFTEntry>
                      <c15:txfldGUID>{984585E9-DEA9-43A0-9F4A-DCC02698DD67}</c15:txfldGUID>
                      <c15:f>Sheet2!$C$13</c15:f>
                      <c15:dlblFieldTableCache>
                        <c:ptCount val="1"/>
                        <c:pt idx="0">
                          <c:v>0.25%</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Sheet2!$B$3:$B$6</c:f>
              <c:strCache>
                <c:ptCount val="4"/>
                <c:pt idx="0">
                  <c:v>DOCTOR</c:v>
                </c:pt>
                <c:pt idx="1">
                  <c:v>BANKER</c:v>
                </c:pt>
                <c:pt idx="2">
                  <c:v>9-10th GRADE</c:v>
                </c:pt>
                <c:pt idx="3">
                  <c:v>TEACHER</c:v>
                </c:pt>
              </c:strCache>
            </c:strRef>
          </c:cat>
          <c:val>
            <c:numRef>
              <c:f>Sheet2!$C$3:$C$6</c:f>
              <c:numCache>
                <c:formatCode>General</c:formatCode>
                <c:ptCount val="4"/>
                <c:pt idx="0">
                  <c:v>13854.33381</c:v>
                </c:pt>
                <c:pt idx="1">
                  <c:v>351.94</c:v>
                </c:pt>
                <c:pt idx="2">
                  <c:v>88.170249999999996</c:v>
                </c:pt>
                <c:pt idx="3">
                  <c:v>35.950000000000003</c:v>
                </c:pt>
              </c:numCache>
            </c:numRef>
          </c:val>
          <c:extLst xmlns:c16r2="http://schemas.microsoft.com/office/drawing/2015/06/chart">
            <c:ext xmlns:c16="http://schemas.microsoft.com/office/drawing/2014/chart" uri="{C3380CC4-5D6E-409C-BE32-E72D297353CC}">
              <c16:uniqueId val="{00000004-4C57-47D9-B0E5-D13579EF65E1}"/>
            </c:ext>
          </c:extLst>
        </c:ser>
        <c:dLbls>
          <c:showLegendKey val="0"/>
          <c:showVal val="1"/>
          <c:showCatName val="0"/>
          <c:showSerName val="0"/>
          <c:showPercent val="0"/>
          <c:showBubbleSize val="0"/>
        </c:dLbls>
        <c:gapWidth val="150"/>
        <c:shape val="box"/>
        <c:axId val="-179988928"/>
        <c:axId val="-179992736"/>
        <c:axId val="0"/>
      </c:bar3DChart>
      <c:catAx>
        <c:axId val="-17998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992736"/>
        <c:crosses val="autoZero"/>
        <c:auto val="1"/>
        <c:lblAlgn val="ctr"/>
        <c:lblOffset val="100"/>
        <c:noMultiLvlLbl val="0"/>
      </c:catAx>
      <c:valAx>
        <c:axId val="-17999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in lakh</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7030A0"/>
                </a:solidFill>
                <a:latin typeface="+mn-lt"/>
                <a:ea typeface="+mn-ea"/>
                <a:cs typeface="+mn-cs"/>
              </a:defRPr>
            </a:pPr>
            <a:endParaRPr lang="en-US"/>
          </a:p>
        </c:txPr>
        <c:crossAx val="-179988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cap="none" spc="0" normalizeH="0" baseline="0">
                <a:solidFill>
                  <a:schemeClr val="dk1">
                    <a:lumMod val="50000"/>
                    <a:lumOff val="50000"/>
                  </a:schemeClr>
                </a:solidFill>
                <a:latin typeface="+mj-lt"/>
                <a:ea typeface="+mj-ea"/>
                <a:cs typeface="+mj-cs"/>
              </a:defRPr>
            </a:pPr>
            <a:r>
              <a:rPr lang="en-US" sz="2200" b="1" i="0" dirty="0"/>
              <a:t>DPD </a:t>
            </a:r>
            <a:r>
              <a:rPr lang="en-US" sz="2200" b="1" i="0" dirty="0" smtClean="0"/>
              <a:t>ANALYSIS AS ON</a:t>
            </a:r>
            <a:r>
              <a:rPr lang="en-US" sz="2200" b="1" i="0" baseline="0" dirty="0" smtClean="0"/>
              <a:t>  OCTOBER 2021</a:t>
            </a:r>
            <a:r>
              <a:rPr lang="en-US" sz="2200" b="1" i="0" dirty="0" smtClean="0"/>
              <a:t>   </a:t>
            </a:r>
            <a:endParaRPr lang="en-US" sz="2200" b="1" i="0" dirty="0"/>
          </a:p>
        </c:rich>
      </c:tx>
      <c:layout/>
      <c:overlay val="0"/>
      <c:spPr>
        <a:noFill/>
        <a:ln>
          <a:noFill/>
        </a:ln>
        <a:effectLst/>
      </c:spPr>
      <c:txPr>
        <a:bodyPr rot="0" spcFirstLastPara="1" vertOverflow="ellipsis" vert="horz" wrap="square" anchor="ctr" anchorCtr="1"/>
        <a:lstStyle/>
        <a:p>
          <a:pPr>
            <a:defRPr sz="2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Sheet1!$K$2</c:f>
              <c:strCache>
                <c:ptCount val="1"/>
                <c:pt idx="0">
                  <c:v>30 DPD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multiLvlStrRef>
              <c:f>Sheet1!$I$3:$J$9</c:f>
              <c:multiLvlStrCache>
                <c:ptCount val="7"/>
                <c:lvl>
                  <c:pt idx="0">
                    <c:v>DOCTOR</c:v>
                  </c:pt>
                  <c:pt idx="1">
                    <c:v>BANKER</c:v>
                  </c:pt>
                  <c:pt idx="2">
                    <c:v>DOCTOR</c:v>
                  </c:pt>
                  <c:pt idx="3">
                    <c:v>BANKER</c:v>
                  </c:pt>
                  <c:pt idx="4">
                    <c:v>9-10th Grade</c:v>
                  </c:pt>
                  <c:pt idx="5">
                    <c:v>TEACHER</c:v>
                  </c:pt>
                  <c:pt idx="6">
                    <c:v>DOCTOR</c:v>
                  </c:pt>
                </c:lvl>
                <c:lvl>
                  <c:pt idx="0">
                    <c:v>MAY</c:v>
                  </c:pt>
                  <c:pt idx="2">
                    <c:v>JUN</c:v>
                  </c:pt>
                  <c:pt idx="6">
                    <c:v>JUL</c:v>
                  </c:pt>
                </c:lvl>
              </c:multiLvlStrCache>
            </c:multiLvlStrRef>
          </c:cat>
          <c:val>
            <c:numRef>
              <c:f>Sheet1!$K$3:$K$9</c:f>
              <c:numCache>
                <c:formatCode>General</c:formatCode>
                <c:ptCount val="7"/>
                <c:pt idx="0">
                  <c:v>11</c:v>
                </c:pt>
                <c:pt idx="1">
                  <c:v>0</c:v>
                </c:pt>
                <c:pt idx="2">
                  <c:v>71</c:v>
                </c:pt>
                <c:pt idx="3">
                  <c:v>2</c:v>
                </c:pt>
                <c:pt idx="4">
                  <c:v>1</c:v>
                </c:pt>
                <c:pt idx="5">
                  <c:v>1</c:v>
                </c:pt>
                <c:pt idx="6">
                  <c:v>10</c:v>
                </c:pt>
              </c:numCache>
            </c:numRef>
          </c:val>
          <c:extLst xmlns:c16r2="http://schemas.microsoft.com/office/drawing/2015/06/chart">
            <c:ext xmlns:c16="http://schemas.microsoft.com/office/drawing/2014/chart" uri="{C3380CC4-5D6E-409C-BE32-E72D297353CC}">
              <c16:uniqueId val="{00000000-3DAF-4A99-BF47-B67E36116790}"/>
            </c:ext>
          </c:extLst>
        </c:ser>
        <c:ser>
          <c:idx val="1"/>
          <c:order val="1"/>
          <c:tx>
            <c:strRef>
              <c:f>Sheet1!$L$2</c:f>
              <c:strCache>
                <c:ptCount val="1"/>
                <c:pt idx="0">
                  <c:v>60 DPD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multiLvlStrRef>
              <c:f>Sheet1!$I$3:$J$9</c:f>
              <c:multiLvlStrCache>
                <c:ptCount val="7"/>
                <c:lvl>
                  <c:pt idx="0">
                    <c:v>DOCTOR</c:v>
                  </c:pt>
                  <c:pt idx="1">
                    <c:v>BANKER</c:v>
                  </c:pt>
                  <c:pt idx="2">
                    <c:v>DOCTOR</c:v>
                  </c:pt>
                  <c:pt idx="3">
                    <c:v>BANKER</c:v>
                  </c:pt>
                  <c:pt idx="4">
                    <c:v>9-10th Grade</c:v>
                  </c:pt>
                  <c:pt idx="5">
                    <c:v>TEACHER</c:v>
                  </c:pt>
                  <c:pt idx="6">
                    <c:v>DOCTOR</c:v>
                  </c:pt>
                </c:lvl>
                <c:lvl>
                  <c:pt idx="0">
                    <c:v>MAY</c:v>
                  </c:pt>
                  <c:pt idx="2">
                    <c:v>JUN</c:v>
                  </c:pt>
                  <c:pt idx="6">
                    <c:v>JUL</c:v>
                  </c:pt>
                </c:lvl>
              </c:multiLvlStrCache>
            </c:multiLvlStrRef>
          </c:cat>
          <c:val>
            <c:numRef>
              <c:f>Sheet1!$L$3:$L$9</c:f>
              <c:numCache>
                <c:formatCode>General</c:formatCode>
                <c:ptCount val="7"/>
                <c:pt idx="0">
                  <c:v>43</c:v>
                </c:pt>
                <c:pt idx="1">
                  <c:v>1</c:v>
                </c:pt>
                <c:pt idx="2">
                  <c:v>49</c:v>
                </c:pt>
                <c:pt idx="3">
                  <c:v>0</c:v>
                </c:pt>
                <c:pt idx="4">
                  <c:v>1</c:v>
                </c:pt>
                <c:pt idx="5">
                  <c:v>0</c:v>
                </c:pt>
                <c:pt idx="6">
                  <c:v>0</c:v>
                </c:pt>
              </c:numCache>
            </c:numRef>
          </c:val>
          <c:extLst xmlns:c16r2="http://schemas.microsoft.com/office/drawing/2015/06/chart">
            <c:ext xmlns:c16="http://schemas.microsoft.com/office/drawing/2014/chart" uri="{C3380CC4-5D6E-409C-BE32-E72D297353CC}">
              <c16:uniqueId val="{00000001-3DAF-4A99-BF47-B67E36116790}"/>
            </c:ext>
          </c:extLst>
        </c:ser>
        <c:ser>
          <c:idx val="2"/>
          <c:order val="2"/>
          <c:tx>
            <c:strRef>
              <c:f>Sheet1!$M$2</c:f>
              <c:strCache>
                <c:ptCount val="1"/>
                <c:pt idx="0">
                  <c:v>90 DPD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multiLvlStrRef>
              <c:f>Sheet1!$I$3:$J$9</c:f>
              <c:multiLvlStrCache>
                <c:ptCount val="7"/>
                <c:lvl>
                  <c:pt idx="0">
                    <c:v>DOCTOR</c:v>
                  </c:pt>
                  <c:pt idx="1">
                    <c:v>BANKER</c:v>
                  </c:pt>
                  <c:pt idx="2">
                    <c:v>DOCTOR</c:v>
                  </c:pt>
                  <c:pt idx="3">
                    <c:v>BANKER</c:v>
                  </c:pt>
                  <c:pt idx="4">
                    <c:v>9-10th Grade</c:v>
                  </c:pt>
                  <c:pt idx="5">
                    <c:v>TEACHER</c:v>
                  </c:pt>
                  <c:pt idx="6">
                    <c:v>DOCTOR</c:v>
                  </c:pt>
                </c:lvl>
                <c:lvl>
                  <c:pt idx="0">
                    <c:v>MAY</c:v>
                  </c:pt>
                  <c:pt idx="2">
                    <c:v>JUN</c:v>
                  </c:pt>
                  <c:pt idx="6">
                    <c:v>JUL</c:v>
                  </c:pt>
                </c:lvl>
              </c:multiLvlStrCache>
            </c:multiLvlStrRef>
          </c:cat>
          <c:val>
            <c:numRef>
              <c:f>Sheet1!$M$3:$M$9</c:f>
              <c:numCache>
                <c:formatCode>General</c:formatCode>
                <c:ptCount val="7"/>
                <c:pt idx="0">
                  <c:v>10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3DAF-4A99-BF47-B67E36116790}"/>
            </c:ext>
          </c:extLst>
        </c:ser>
        <c:dLbls>
          <c:dLblPos val="inEnd"/>
          <c:showLegendKey val="0"/>
          <c:showVal val="1"/>
          <c:showCatName val="0"/>
          <c:showSerName val="0"/>
          <c:showPercent val="0"/>
          <c:showBubbleSize val="0"/>
        </c:dLbls>
        <c:gapWidth val="267"/>
        <c:overlap val="-43"/>
        <c:axId val="-179979136"/>
        <c:axId val="-179979680"/>
      </c:barChart>
      <c:catAx>
        <c:axId val="-1799791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79979680"/>
        <c:crosses val="autoZero"/>
        <c:auto val="1"/>
        <c:lblAlgn val="ctr"/>
        <c:lblOffset val="100"/>
        <c:noMultiLvlLbl val="0"/>
      </c:catAx>
      <c:valAx>
        <c:axId val="-1799796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79979136"/>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070176902044548"/>
          <c:y val="0.12878319787336265"/>
          <c:w val="0.37526354149551538"/>
          <c:h val="8.15855101098676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b="1">
                <a:solidFill>
                  <a:srgbClr val="FF0000"/>
                </a:solidFill>
                <a:latin typeface="Times New Roman" panose="02020603050405020304" pitchFamily="18" charset="0"/>
                <a:cs typeface="Times New Roman" panose="02020603050405020304" pitchFamily="18" charset="0"/>
              </a:rPr>
              <a:t>Over All performance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Sheet2!$N$8</c:f>
              <c:strCache>
                <c:ptCount val="1"/>
                <c:pt idx="0">
                  <c:v>0 DPD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Sheet2!$M$9:$M$12</c:f>
              <c:strCache>
                <c:ptCount val="4"/>
                <c:pt idx="0">
                  <c:v>DOCTOR</c:v>
                </c:pt>
                <c:pt idx="1">
                  <c:v>BANKER</c:v>
                </c:pt>
                <c:pt idx="2">
                  <c:v>TEACHER</c:v>
                </c:pt>
                <c:pt idx="3">
                  <c:v>9_10_GRADE</c:v>
                </c:pt>
              </c:strCache>
            </c:strRef>
          </c:cat>
          <c:val>
            <c:numRef>
              <c:f>Sheet2!$N$9:$N$12</c:f>
              <c:numCache>
                <c:formatCode>General</c:formatCode>
                <c:ptCount val="4"/>
                <c:pt idx="0">
                  <c:v>4951</c:v>
                </c:pt>
                <c:pt idx="1">
                  <c:v>192</c:v>
                </c:pt>
                <c:pt idx="2">
                  <c:v>38</c:v>
                </c:pt>
                <c:pt idx="3">
                  <c:v>47</c:v>
                </c:pt>
              </c:numCache>
            </c:numRef>
          </c:val>
          <c:extLst xmlns:c16r2="http://schemas.microsoft.com/office/drawing/2015/06/chart">
            <c:ext xmlns:c16="http://schemas.microsoft.com/office/drawing/2014/chart" uri="{C3380CC4-5D6E-409C-BE32-E72D297353CC}">
              <c16:uniqueId val="{00000000-FA12-4838-BF93-AE2C1131C8EA}"/>
            </c:ext>
          </c:extLst>
        </c:ser>
        <c:ser>
          <c:idx val="1"/>
          <c:order val="1"/>
          <c:tx>
            <c:strRef>
              <c:f>Sheet2!$O$8</c:f>
              <c:strCache>
                <c:ptCount val="1"/>
                <c:pt idx="0">
                  <c:v>X DPD</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Sheet2!$M$9:$M$12</c:f>
              <c:strCache>
                <c:ptCount val="4"/>
                <c:pt idx="0">
                  <c:v>DOCTOR</c:v>
                </c:pt>
                <c:pt idx="1">
                  <c:v>BANKER</c:v>
                </c:pt>
                <c:pt idx="2">
                  <c:v>TEACHER</c:v>
                </c:pt>
                <c:pt idx="3">
                  <c:v>9_10_GRADE</c:v>
                </c:pt>
              </c:strCache>
            </c:strRef>
          </c:cat>
          <c:val>
            <c:numRef>
              <c:f>Sheet2!$O$9:$O$12</c:f>
              <c:numCache>
                <c:formatCode>General</c:formatCode>
                <c:ptCount val="4"/>
                <c:pt idx="0">
                  <c:v>275</c:v>
                </c:pt>
                <c:pt idx="1">
                  <c:v>5</c:v>
                </c:pt>
                <c:pt idx="2">
                  <c:v>2</c:v>
                </c:pt>
                <c:pt idx="3">
                  <c:v>3</c:v>
                </c:pt>
              </c:numCache>
            </c:numRef>
          </c:val>
          <c:extLst xmlns:c16r2="http://schemas.microsoft.com/office/drawing/2015/06/chart">
            <c:ext xmlns:c16="http://schemas.microsoft.com/office/drawing/2014/chart" uri="{C3380CC4-5D6E-409C-BE32-E72D297353CC}">
              <c16:uniqueId val="{00000001-FA12-4838-BF93-AE2C1131C8EA}"/>
            </c:ext>
          </c:extLst>
        </c:ser>
        <c:ser>
          <c:idx val="2"/>
          <c:order val="2"/>
          <c:tx>
            <c:strRef>
              <c:f>Sheet2!$P$8</c:f>
              <c:strCache>
                <c:ptCount val="1"/>
                <c:pt idx="0">
                  <c:v>30 DPD</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Sheet2!$M$9:$M$12</c:f>
              <c:strCache>
                <c:ptCount val="4"/>
                <c:pt idx="0">
                  <c:v>DOCTOR</c:v>
                </c:pt>
                <c:pt idx="1">
                  <c:v>BANKER</c:v>
                </c:pt>
                <c:pt idx="2">
                  <c:v>TEACHER</c:v>
                </c:pt>
                <c:pt idx="3">
                  <c:v>9_10_GRADE</c:v>
                </c:pt>
              </c:strCache>
            </c:strRef>
          </c:cat>
          <c:val>
            <c:numRef>
              <c:f>Sheet2!$P$9:$P$12</c:f>
              <c:numCache>
                <c:formatCode>General</c:formatCode>
                <c:ptCount val="4"/>
                <c:pt idx="0">
                  <c:v>92</c:v>
                </c:pt>
                <c:pt idx="1">
                  <c:v>2</c:v>
                </c:pt>
                <c:pt idx="2">
                  <c:v>1</c:v>
                </c:pt>
                <c:pt idx="3">
                  <c:v>1</c:v>
                </c:pt>
              </c:numCache>
            </c:numRef>
          </c:val>
          <c:extLst xmlns:c16r2="http://schemas.microsoft.com/office/drawing/2015/06/chart">
            <c:ext xmlns:c16="http://schemas.microsoft.com/office/drawing/2014/chart" uri="{C3380CC4-5D6E-409C-BE32-E72D297353CC}">
              <c16:uniqueId val="{00000002-FA12-4838-BF93-AE2C1131C8EA}"/>
            </c:ext>
          </c:extLst>
        </c:ser>
        <c:ser>
          <c:idx val="3"/>
          <c:order val="3"/>
          <c:tx>
            <c:strRef>
              <c:f>Sheet2!$Q$8</c:f>
              <c:strCache>
                <c:ptCount val="1"/>
                <c:pt idx="0">
                  <c:v>60 DPD</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Sheet2!$M$9:$M$12</c:f>
              <c:strCache>
                <c:ptCount val="4"/>
                <c:pt idx="0">
                  <c:v>DOCTOR</c:v>
                </c:pt>
                <c:pt idx="1">
                  <c:v>BANKER</c:v>
                </c:pt>
                <c:pt idx="2">
                  <c:v>TEACHER</c:v>
                </c:pt>
                <c:pt idx="3">
                  <c:v>9_10_GRADE</c:v>
                </c:pt>
              </c:strCache>
            </c:strRef>
          </c:cat>
          <c:val>
            <c:numRef>
              <c:f>Sheet2!$Q$9:$Q$12</c:f>
              <c:numCache>
                <c:formatCode>General</c:formatCode>
                <c:ptCount val="4"/>
                <c:pt idx="0">
                  <c:v>92</c:v>
                </c:pt>
                <c:pt idx="1">
                  <c:v>1</c:v>
                </c:pt>
                <c:pt idx="2">
                  <c:v>0</c:v>
                </c:pt>
                <c:pt idx="3">
                  <c:v>1</c:v>
                </c:pt>
              </c:numCache>
            </c:numRef>
          </c:val>
          <c:extLst xmlns:c16r2="http://schemas.microsoft.com/office/drawing/2015/06/chart">
            <c:ext xmlns:c16="http://schemas.microsoft.com/office/drawing/2014/chart" uri="{C3380CC4-5D6E-409C-BE32-E72D297353CC}">
              <c16:uniqueId val="{00000003-FA12-4838-BF93-AE2C1131C8EA}"/>
            </c:ext>
          </c:extLst>
        </c:ser>
        <c:ser>
          <c:idx val="4"/>
          <c:order val="4"/>
          <c:tx>
            <c:strRef>
              <c:f>Sheet2!$R$8</c:f>
              <c:strCache>
                <c:ptCount val="1"/>
                <c:pt idx="0">
                  <c:v>90 DPD</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Sheet2!$M$9:$M$12</c:f>
              <c:strCache>
                <c:ptCount val="4"/>
                <c:pt idx="0">
                  <c:v>DOCTOR</c:v>
                </c:pt>
                <c:pt idx="1">
                  <c:v>BANKER</c:v>
                </c:pt>
                <c:pt idx="2">
                  <c:v>TEACHER</c:v>
                </c:pt>
                <c:pt idx="3">
                  <c:v>9_10_GRADE</c:v>
                </c:pt>
              </c:strCache>
            </c:strRef>
          </c:cat>
          <c:val>
            <c:numRef>
              <c:f>Sheet2!$R$9:$R$12</c:f>
              <c:numCache>
                <c:formatCode>General</c:formatCode>
                <c:ptCount val="4"/>
                <c:pt idx="0">
                  <c:v>10</c:v>
                </c:pt>
                <c:pt idx="1">
                  <c:v>0</c:v>
                </c:pt>
                <c:pt idx="2">
                  <c:v>0</c:v>
                </c:pt>
                <c:pt idx="3">
                  <c:v>0</c:v>
                </c:pt>
              </c:numCache>
            </c:numRef>
          </c:val>
          <c:extLst xmlns:c16r2="http://schemas.microsoft.com/office/drawing/2015/06/chart">
            <c:ext xmlns:c16="http://schemas.microsoft.com/office/drawing/2014/chart" uri="{C3380CC4-5D6E-409C-BE32-E72D297353CC}">
              <c16:uniqueId val="{00000004-FA12-4838-BF93-AE2C1131C8EA}"/>
            </c:ext>
          </c:extLst>
        </c:ser>
        <c:dLbls>
          <c:showLegendKey val="0"/>
          <c:showVal val="1"/>
          <c:showCatName val="0"/>
          <c:showSerName val="0"/>
          <c:showPercent val="0"/>
          <c:showBubbleSize val="0"/>
        </c:dLbls>
        <c:gapWidth val="150"/>
        <c:shape val="box"/>
        <c:axId val="-71252752"/>
        <c:axId val="-71249488"/>
        <c:axId val="0"/>
      </c:bar3DChart>
      <c:catAx>
        <c:axId val="-71252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49488"/>
        <c:crosses val="autoZero"/>
        <c:auto val="1"/>
        <c:lblAlgn val="ctr"/>
        <c:lblOffset val="100"/>
        <c:noMultiLvlLbl val="0"/>
      </c:catAx>
      <c:valAx>
        <c:axId val="-71249488"/>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125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6">
        <a:lumMod val="60000"/>
        <a:lumOff val="4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CASA Memo</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Sheet2!$A$9</c:f>
              <c:strCache>
                <c:ptCount val="1"/>
                <c:pt idx="0">
                  <c:v>CASA memo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Sheet2!$B$8:$G$8</c:f>
              <c:strCache>
                <c:ptCount val="6"/>
                <c:pt idx="0">
                  <c:v>Approved</c:v>
                </c:pt>
                <c:pt idx="1">
                  <c:v>Cancelled</c:v>
                </c:pt>
                <c:pt idx="2">
                  <c:v>Declined</c:v>
                </c:pt>
                <c:pt idx="3">
                  <c:v>AST</c:v>
                </c:pt>
                <c:pt idx="4">
                  <c:v>Recommended</c:v>
                </c:pt>
                <c:pt idx="5">
                  <c:v>Send Query</c:v>
                </c:pt>
              </c:strCache>
            </c:strRef>
          </c:cat>
          <c:val>
            <c:numRef>
              <c:f>Sheet2!$B$9:$G$9</c:f>
              <c:numCache>
                <c:formatCode>General</c:formatCode>
                <c:ptCount val="6"/>
                <c:pt idx="0">
                  <c:v>999</c:v>
                </c:pt>
                <c:pt idx="1">
                  <c:v>74</c:v>
                </c:pt>
                <c:pt idx="2">
                  <c:v>28</c:v>
                </c:pt>
                <c:pt idx="3">
                  <c:v>8</c:v>
                </c:pt>
                <c:pt idx="5">
                  <c:v>9</c:v>
                </c:pt>
              </c:numCache>
            </c:numRef>
          </c:val>
          <c:extLst xmlns:c16r2="http://schemas.microsoft.com/office/drawing/2015/06/chart">
            <c:ext xmlns:c16="http://schemas.microsoft.com/office/drawing/2014/chart" uri="{C3380CC4-5D6E-409C-BE32-E72D297353CC}">
              <c16:uniqueId val="{00000000-5E4F-4467-A626-27F0A866B1C5}"/>
            </c:ext>
          </c:extLst>
        </c:ser>
        <c:dLbls>
          <c:dLblPos val="outEnd"/>
          <c:showLegendKey val="0"/>
          <c:showVal val="1"/>
          <c:showCatName val="0"/>
          <c:showSerName val="0"/>
          <c:showPercent val="0"/>
          <c:showBubbleSize val="0"/>
        </c:dLbls>
        <c:gapWidth val="267"/>
        <c:overlap val="-43"/>
        <c:axId val="-343018256"/>
        <c:axId val="-343009008"/>
      </c:barChart>
      <c:catAx>
        <c:axId val="-3430182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43009008"/>
        <c:crosses val="autoZero"/>
        <c:auto val="1"/>
        <c:lblAlgn val="ctr"/>
        <c:lblOffset val="100"/>
        <c:noMultiLvlLbl val="0"/>
      </c:catAx>
      <c:valAx>
        <c:axId val="-3430090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30182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EB Memo</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5.1412073490813649E-2"/>
          <c:y val="0.19090296004666082"/>
          <c:w val="0.90414348206474193"/>
          <c:h val="0.56266367745698453"/>
        </c:manualLayout>
      </c:layout>
      <c:barChart>
        <c:barDir val="col"/>
        <c:grouping val="clustered"/>
        <c:varyColors val="0"/>
        <c:ser>
          <c:idx val="0"/>
          <c:order val="0"/>
          <c:tx>
            <c:strRef>
              <c:f>Sheet2!$A$2</c:f>
              <c:strCache>
                <c:ptCount val="1"/>
                <c:pt idx="0">
                  <c:v>EB memo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Sheet2!$B$1:$G$1</c:f>
              <c:strCache>
                <c:ptCount val="6"/>
                <c:pt idx="0">
                  <c:v>Approved</c:v>
                </c:pt>
                <c:pt idx="1">
                  <c:v>Cancelled</c:v>
                </c:pt>
                <c:pt idx="2">
                  <c:v>DeclineD</c:v>
                </c:pt>
                <c:pt idx="3">
                  <c:v>AST</c:v>
                </c:pt>
                <c:pt idx="4">
                  <c:v>Recommended</c:v>
                </c:pt>
                <c:pt idx="5">
                  <c:v>Send Query</c:v>
                </c:pt>
              </c:strCache>
            </c:strRef>
          </c:cat>
          <c:val>
            <c:numRef>
              <c:f>Sheet2!$B$2:$G$2</c:f>
              <c:numCache>
                <c:formatCode>General</c:formatCode>
                <c:ptCount val="6"/>
                <c:pt idx="0">
                  <c:v>12</c:v>
                </c:pt>
              </c:numCache>
            </c:numRef>
          </c:val>
          <c:extLst xmlns:c16r2="http://schemas.microsoft.com/office/drawing/2015/06/chart">
            <c:ext xmlns:c16="http://schemas.microsoft.com/office/drawing/2014/chart" uri="{C3380CC4-5D6E-409C-BE32-E72D297353CC}">
              <c16:uniqueId val="{00000000-5282-4DC9-8806-0144893A219D}"/>
            </c:ext>
          </c:extLst>
        </c:ser>
        <c:dLbls>
          <c:dLblPos val="inEnd"/>
          <c:showLegendKey val="0"/>
          <c:showVal val="1"/>
          <c:showCatName val="0"/>
          <c:showSerName val="0"/>
          <c:showPercent val="0"/>
          <c:showBubbleSize val="0"/>
        </c:dLbls>
        <c:gapWidth val="267"/>
        <c:overlap val="-43"/>
        <c:axId val="-343013360"/>
        <c:axId val="-343012816"/>
      </c:barChart>
      <c:catAx>
        <c:axId val="-343013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43012816"/>
        <c:crosses val="autoZero"/>
        <c:auto val="1"/>
        <c:lblAlgn val="ctr"/>
        <c:lblOffset val="100"/>
        <c:noMultiLvlLbl val="0"/>
      </c:catAx>
      <c:valAx>
        <c:axId val="-3430128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30133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solidFill>
                  <a:srgbClr val="00B050"/>
                </a:solidFill>
                <a:latin typeface="Times New Roman" panose="02020603050405020304" pitchFamily="18" charset="0"/>
                <a:cs typeface="Times New Roman" panose="02020603050405020304" pitchFamily="18" charset="0"/>
              </a:rPr>
              <a:t>SBC DOCTOR </a:t>
            </a:r>
            <a:r>
              <a:rPr lang="en-US" dirty="0" smtClean="0">
                <a:solidFill>
                  <a:srgbClr val="00B050"/>
                </a:solidFill>
                <a:latin typeface="Times New Roman" panose="02020603050405020304" pitchFamily="18" charset="0"/>
                <a:cs typeface="Times New Roman" panose="02020603050405020304" pitchFamily="18" charset="0"/>
              </a:rPr>
              <a:t>OVERALL</a:t>
            </a:r>
            <a:r>
              <a:rPr lang="en-US" baseline="0" dirty="0" smtClean="0">
                <a:solidFill>
                  <a:srgbClr val="00B050"/>
                </a:solidFill>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PERFORMANCE</a:t>
            </a:r>
            <a:endParaRPr lang="en-US" dirty="0">
              <a:solidFill>
                <a:srgbClr val="00B05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339805825242719E-2"/>
          <c:y val="8.833262641303033E-2"/>
          <c:w val="0.82508759523991537"/>
          <c:h val="0.8849673353764819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F782-49DA-8243-870DFEB369B2}"/>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F782-49DA-8243-870DFEB369B2}"/>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F782-49DA-8243-870DFEB369B2}"/>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F782-49DA-8243-870DFEB369B2}"/>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F782-49DA-8243-870DFEB369B2}"/>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F782-49DA-8243-870DFEB369B2}"/>
              </c:ext>
            </c:extLst>
          </c:dPt>
          <c:dLbls>
            <c:dLbl>
              <c:idx val="2"/>
              <c:layout>
                <c:manualLayout>
                  <c:x val="1.9199207078389353E-2"/>
                  <c:y val="0.11332998963643603"/>
                </c:manualLayout>
              </c:layout>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5-F782-49DA-8243-870DFEB369B2}"/>
                </c:ext>
                <c:ext xmlns:c15="http://schemas.microsoft.com/office/drawing/2012/chart" uri="{CE6537A1-D6FC-4f65-9D91-7224C49458BB}">
                  <c15:layout/>
                </c:ext>
              </c:extLst>
            </c:dLbl>
            <c:dLbl>
              <c:idx val="4"/>
              <c:layout>
                <c:manualLayout>
                  <c:x val="5.1733102217861602E-3"/>
                  <c:y val="0.14831612976981293"/>
                </c:manualLayout>
              </c:layout>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9-F782-49DA-8243-870DFEB369B2}"/>
                </c:ext>
                <c:ext xmlns:c15="http://schemas.microsoft.com/office/drawing/2012/chart" uri="{CE6537A1-D6FC-4f65-9D91-7224C49458BB}">
                  <c15:layout/>
                </c:ext>
              </c:extLst>
            </c:dLbl>
            <c:dLbl>
              <c:idx val="5"/>
              <c:layout>
                <c:manualLayout>
                  <c:x val="1.7174015365697347E-3"/>
                  <c:y val="7.8318958459159024E-2"/>
                </c:manualLayout>
              </c:layout>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B-F782-49DA-8243-870DFEB369B2}"/>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'STATUS DATA'!$B$17:$B$22</c:f>
              <c:strCache>
                <c:ptCount val="6"/>
                <c:pt idx="0">
                  <c:v>Approved</c:v>
                </c:pt>
                <c:pt idx="1">
                  <c:v>Cancel</c:v>
                </c:pt>
                <c:pt idx="2">
                  <c:v>Declined</c:v>
                </c:pt>
                <c:pt idx="3">
                  <c:v>On Process</c:v>
                </c:pt>
                <c:pt idx="4">
                  <c:v>Send Query</c:v>
                </c:pt>
                <c:pt idx="5">
                  <c:v>AST</c:v>
                </c:pt>
              </c:strCache>
            </c:strRef>
          </c:cat>
          <c:val>
            <c:numRef>
              <c:f>'STATUS DATA'!$C$17:$C$22</c:f>
              <c:numCache>
                <c:formatCode>General</c:formatCode>
                <c:ptCount val="6"/>
                <c:pt idx="0">
                  <c:v>6046</c:v>
                </c:pt>
                <c:pt idx="1">
                  <c:v>268</c:v>
                </c:pt>
                <c:pt idx="2">
                  <c:v>320</c:v>
                </c:pt>
                <c:pt idx="3">
                  <c:v>4</c:v>
                </c:pt>
                <c:pt idx="4">
                  <c:v>20</c:v>
                </c:pt>
                <c:pt idx="5">
                  <c:v>6</c:v>
                </c:pt>
              </c:numCache>
            </c:numRef>
          </c:val>
          <c:extLst xmlns:c16r2="http://schemas.microsoft.com/office/drawing/2015/06/chart">
            <c:ext xmlns:c16="http://schemas.microsoft.com/office/drawing/2014/chart" uri="{C3380CC4-5D6E-409C-BE32-E72D297353CC}">
              <c16:uniqueId val="{0000000C-F782-49DA-8243-870DFEB369B2}"/>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B050"/>
                </a:solidFill>
                <a:latin typeface="Times New Roman" panose="02020603050405020304" pitchFamily="18" charset="0"/>
                <a:cs typeface="Times New Roman" panose="02020603050405020304" pitchFamily="18" charset="0"/>
              </a:rPr>
              <a:t>TOTAL </a:t>
            </a:r>
            <a:r>
              <a:rPr lang="en-US" b="1" dirty="0" smtClean="0">
                <a:solidFill>
                  <a:srgbClr val="00B050"/>
                </a:solidFill>
                <a:latin typeface="Times New Roman" panose="02020603050405020304" pitchFamily="18" charset="0"/>
                <a:cs typeface="Times New Roman" panose="02020603050405020304" pitchFamily="18" charset="0"/>
              </a:rPr>
              <a:t>LENDING </a:t>
            </a:r>
            <a:r>
              <a:rPr lang="en-US" b="1" dirty="0">
                <a:solidFill>
                  <a:srgbClr val="00B050"/>
                </a:solidFill>
                <a:latin typeface="Times New Roman" panose="02020603050405020304" pitchFamily="18" charset="0"/>
                <a:cs typeface="Times New Roman" panose="02020603050405020304" pitchFamily="18" charset="0"/>
              </a:rPr>
              <a:t>AMOUNT (in Lakh) - </a:t>
            </a:r>
            <a:r>
              <a:rPr lang="en-US" sz="1400" b="1" i="0" u="none" strike="noStrike" baseline="0" dirty="0">
                <a:solidFill>
                  <a:srgbClr val="00B050"/>
                </a:solidFill>
                <a:effectLst/>
                <a:latin typeface="Times New Roman" panose="02020603050405020304" pitchFamily="18" charset="0"/>
                <a:cs typeface="Times New Roman" panose="02020603050405020304" pitchFamily="18" charset="0"/>
              </a:rPr>
              <a:t>11,652       </a:t>
            </a:r>
            <a:r>
              <a:rPr lang="en-US" sz="1400" b="1" i="0" u="none" strike="noStrike" baseline="0" dirty="0">
                <a:solidFill>
                  <a:srgbClr val="00B050"/>
                </a:solidFill>
                <a:latin typeface="Times New Roman" panose="02020603050405020304" pitchFamily="18" charset="0"/>
                <a:cs typeface="Times New Roman" panose="02020603050405020304" pitchFamily="18" charset="0"/>
              </a:rPr>
              <a:t>  </a:t>
            </a:r>
            <a:endParaRPr lang="en-US" b="1" dirty="0">
              <a:solidFill>
                <a:srgbClr val="00B05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Doctor!$B$1:$B$6</c:f>
              <c:strCache>
                <c:ptCount val="6"/>
                <c:pt idx="0">
                  <c:v>May</c:v>
                </c:pt>
                <c:pt idx="1">
                  <c:v>June</c:v>
                </c:pt>
                <c:pt idx="2">
                  <c:v>July</c:v>
                </c:pt>
                <c:pt idx="3">
                  <c:v>Aug</c:v>
                </c:pt>
                <c:pt idx="4">
                  <c:v>Sep</c:v>
                </c:pt>
                <c:pt idx="5">
                  <c:v>Oct</c:v>
                </c:pt>
              </c:strCache>
            </c:strRef>
          </c:cat>
          <c:val>
            <c:numRef>
              <c:f>Doctor!$C$1:$C$6</c:f>
              <c:numCache>
                <c:formatCode>0</c:formatCode>
                <c:ptCount val="6"/>
                <c:pt idx="0">
                  <c:v>2202.6091500000002</c:v>
                </c:pt>
                <c:pt idx="1">
                  <c:v>3225.8013099999998</c:v>
                </c:pt>
                <c:pt idx="2">
                  <c:v>887.83004000000005</c:v>
                </c:pt>
                <c:pt idx="3">
                  <c:v>2253.5711500000002</c:v>
                </c:pt>
                <c:pt idx="4">
                  <c:v>3153.9705600000002</c:v>
                </c:pt>
                <c:pt idx="5">
                  <c:v>2130.5515999999998</c:v>
                </c:pt>
              </c:numCache>
            </c:numRef>
          </c:val>
          <c:extLst xmlns:c16r2="http://schemas.microsoft.com/office/drawing/2015/06/chart">
            <c:ext xmlns:c16="http://schemas.microsoft.com/office/drawing/2014/chart" uri="{C3380CC4-5D6E-409C-BE32-E72D297353CC}">
              <c16:uniqueId val="{00000000-D452-4D66-BE9C-0DEE65B5B968}"/>
            </c:ext>
          </c:extLst>
        </c:ser>
        <c:dLbls>
          <c:showLegendKey val="0"/>
          <c:showVal val="1"/>
          <c:showCatName val="0"/>
          <c:showSerName val="0"/>
          <c:showPercent val="0"/>
          <c:showBubbleSize val="0"/>
        </c:dLbls>
        <c:gapWidth val="44"/>
        <c:shape val="box"/>
        <c:axId val="-297970912"/>
        <c:axId val="-297968192"/>
        <c:axId val="0"/>
      </c:bar3DChart>
      <c:catAx>
        <c:axId val="-297970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7030A0"/>
                </a:solidFill>
                <a:latin typeface="+mn-lt"/>
                <a:ea typeface="+mn-ea"/>
                <a:cs typeface="+mn-cs"/>
              </a:defRPr>
            </a:pPr>
            <a:endParaRPr lang="en-US"/>
          </a:p>
        </c:txPr>
        <c:crossAx val="-297968192"/>
        <c:crosses val="autoZero"/>
        <c:auto val="1"/>
        <c:lblAlgn val="ctr"/>
        <c:lblOffset val="100"/>
        <c:noMultiLvlLbl val="0"/>
      </c:catAx>
      <c:valAx>
        <c:axId val="-297968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Lakh</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n-US"/>
          </a:p>
        </c:txPr>
        <c:crossAx val="-297970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rgbClr val="7030A0"/>
                </a:solidFill>
                <a:latin typeface="Times New Roman" panose="02020603050405020304" pitchFamily="18" charset="0"/>
                <a:cs typeface="Times New Roman" panose="02020603050405020304" pitchFamily="18" charset="0"/>
              </a:rPr>
              <a:t>SBC BANKER MONTHLY DATA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Data'!$K$11</c:f>
              <c:strCache>
                <c:ptCount val="1"/>
                <c:pt idx="0">
                  <c:v>Approved</c:v>
                </c:pt>
              </c:strCache>
            </c:strRef>
          </c:tx>
          <c:spPr>
            <a:solidFill>
              <a:schemeClr val="accent1"/>
            </a:solidFill>
            <a:ln>
              <a:noFill/>
            </a:ln>
            <a:effectLst/>
            <a:sp3d/>
          </c:spPr>
          <c:invertIfNegative val="0"/>
          <c:dLbls>
            <c:dLbl>
              <c:idx val="0"/>
              <c:layout/>
              <c:tx>
                <c:strRef>
                  <c:f>'Monthly Data'!$S$12</c:f>
                  <c:strCache>
                    <c:ptCount val="1"/>
                    <c:pt idx="0">
                      <c:v>61.62%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52-47EF-A258-4B14BBB5BE8E}"/>
                </c:ext>
                <c:ext xmlns:c15="http://schemas.microsoft.com/office/drawing/2012/chart" uri="{CE6537A1-D6FC-4f65-9D91-7224C49458BB}">
                  <c15:layout/>
                  <c15:dlblFieldTable>
                    <c15:dlblFTEntry>
                      <c15:txfldGUID>{365FA47F-6395-4360-A674-F30DF9330C5F}</c15:txfldGUID>
                      <c15:f>'Monthly Data'!$S$12</c15:f>
                      <c15:dlblFieldTableCache>
                        <c:ptCount val="1"/>
                        <c:pt idx="0">
                          <c:v>61.62%</c:v>
                        </c:pt>
                      </c15:dlblFieldTableCache>
                    </c15:dlblFTEntry>
                  </c15:dlblFieldTable>
                  <c15:showDataLabelsRange val="0"/>
                </c:ext>
              </c:extLst>
            </c:dLbl>
            <c:dLbl>
              <c:idx val="1"/>
              <c:layout/>
              <c:tx>
                <c:strRef>
                  <c:f>'Monthly Data'!$S$13</c:f>
                  <c:strCache>
                    <c:ptCount val="1"/>
                    <c:pt idx="0">
                      <c:v>82.22%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52-47EF-A258-4B14BBB5BE8E}"/>
                </c:ext>
                <c:ext xmlns:c15="http://schemas.microsoft.com/office/drawing/2012/chart" uri="{CE6537A1-D6FC-4f65-9D91-7224C49458BB}">
                  <c15:layout/>
                  <c15:dlblFieldTable>
                    <c15:dlblFTEntry>
                      <c15:txfldGUID>{E8B7BCE8-9FD0-4B61-AF66-3718E205704D}</c15:txfldGUID>
                      <c15:f>'Monthly Data'!$S$13</c15:f>
                      <c15:dlblFieldTableCache>
                        <c:ptCount val="1"/>
                        <c:pt idx="0">
                          <c:v>82.22%</c:v>
                        </c:pt>
                      </c15:dlblFieldTableCache>
                    </c15:dlblFTEntry>
                  </c15:dlblFieldTable>
                  <c15:showDataLabelsRange val="0"/>
                </c:ext>
              </c:extLst>
            </c:dLbl>
            <c:dLbl>
              <c:idx val="2"/>
              <c:layout/>
              <c:tx>
                <c:strRef>
                  <c:f>'Monthly Data'!$S$14</c:f>
                  <c:strCache>
                    <c:ptCount val="1"/>
                    <c:pt idx="0">
                      <c:v>66.67%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52-47EF-A258-4B14BBB5BE8E}"/>
                </c:ext>
                <c:ext xmlns:c15="http://schemas.microsoft.com/office/drawing/2012/chart" uri="{CE6537A1-D6FC-4f65-9D91-7224C49458BB}">
                  <c15:layout/>
                  <c15:dlblFieldTable>
                    <c15:dlblFTEntry>
                      <c15:txfldGUID>{FC47A895-2E00-4140-95FE-D578615AE619}</c15:txfldGUID>
                      <c15:f>'Monthly Data'!$S$14</c15:f>
                      <c15:dlblFieldTableCache>
                        <c:ptCount val="1"/>
                        <c:pt idx="0">
                          <c:v>66.67%</c:v>
                        </c:pt>
                      </c15:dlblFieldTableCache>
                    </c15:dlblFTEntry>
                  </c15:dlblFieldTable>
                  <c15:showDataLabelsRange val="0"/>
                </c:ext>
              </c:extLst>
            </c:dLbl>
            <c:dLbl>
              <c:idx val="3"/>
              <c:layout/>
              <c:tx>
                <c:strRef>
                  <c:f>'Monthly Data'!$S$15</c:f>
                  <c:strCache>
                    <c:ptCount val="1"/>
                    <c:pt idx="0">
                      <c:v>63.64%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52-47EF-A258-4B14BBB5BE8E}"/>
                </c:ext>
                <c:ext xmlns:c15="http://schemas.microsoft.com/office/drawing/2012/chart" uri="{CE6537A1-D6FC-4f65-9D91-7224C49458BB}">
                  <c15:layout/>
                  <c15:dlblFieldTable>
                    <c15:dlblFTEntry>
                      <c15:txfldGUID>{A2A669F2-1652-4654-B5C4-3593272A3EAB}</c15:txfldGUID>
                      <c15:f>'Monthly Data'!$S$15</c15:f>
                      <c15:dlblFieldTableCache>
                        <c:ptCount val="1"/>
                        <c:pt idx="0">
                          <c:v>63.64%</c:v>
                        </c:pt>
                      </c15:dlblFieldTableCache>
                    </c15:dlblFTEntry>
                  </c15:dlblFieldTable>
                  <c15:showDataLabelsRange val="0"/>
                </c:ext>
              </c:extLst>
            </c:dLbl>
            <c:dLbl>
              <c:idx val="4"/>
              <c:layout/>
              <c:tx>
                <c:strRef>
                  <c:f>'Monthly Data'!$S$16</c:f>
                  <c:strCache>
                    <c:ptCount val="1"/>
                    <c:pt idx="0">
                      <c:v>75.00%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352-47EF-A258-4B14BBB5BE8E}"/>
                </c:ext>
                <c:ext xmlns:c15="http://schemas.microsoft.com/office/drawing/2012/chart" uri="{CE6537A1-D6FC-4f65-9D91-7224C49458BB}">
                  <c15:layout/>
                  <c15:dlblFieldTable>
                    <c15:dlblFTEntry>
                      <c15:txfldGUID>{D848084C-A2E2-440B-A0D9-121037D79233}</c15:txfldGUID>
                      <c15:f>'Monthly Data'!$S$16</c15:f>
                      <c15:dlblFieldTableCache>
                        <c:ptCount val="1"/>
                        <c:pt idx="0">
                          <c:v>75.00%</c:v>
                        </c:pt>
                      </c15:dlblFieldTableCache>
                    </c15:dlblFTEntry>
                  </c15:dlblFieldTable>
                  <c15:showDataLabelsRange val="0"/>
                </c:ext>
              </c:extLst>
            </c:dLbl>
            <c:dLbl>
              <c:idx val="5"/>
              <c:layout/>
              <c:tx>
                <c:strRef>
                  <c:f>'Monthly Data'!$S$17</c:f>
                  <c:strCache>
                    <c:ptCount val="1"/>
                    <c:pt idx="0">
                      <c:v>85.71%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52-47EF-A258-4B14BBB5BE8E}"/>
                </c:ext>
                <c:ext xmlns:c15="http://schemas.microsoft.com/office/drawing/2012/chart" uri="{CE6537A1-D6FC-4f65-9D91-7224C49458BB}">
                  <c15:layout/>
                  <c15:dlblFieldTable>
                    <c15:dlblFTEntry>
                      <c15:txfldGUID>{A3750E05-0545-4FC5-AE7E-2D76F94A8F4B}</c15:txfldGUID>
                      <c15:f>'Monthly Data'!$S$17</c15:f>
                      <c15:dlblFieldTableCache>
                        <c:ptCount val="1"/>
                        <c:pt idx="0">
                          <c:v>85.71%</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Data'!$J$12:$J$17</c:f>
              <c:strCache>
                <c:ptCount val="6"/>
                <c:pt idx="0">
                  <c:v>MAY</c:v>
                </c:pt>
                <c:pt idx="1">
                  <c:v>Jun</c:v>
                </c:pt>
                <c:pt idx="2">
                  <c:v>Jul</c:v>
                </c:pt>
                <c:pt idx="3">
                  <c:v>Aug</c:v>
                </c:pt>
                <c:pt idx="4">
                  <c:v>Sep</c:v>
                </c:pt>
                <c:pt idx="5">
                  <c:v>Oct</c:v>
                </c:pt>
              </c:strCache>
            </c:strRef>
          </c:cat>
          <c:val>
            <c:numRef>
              <c:f>'Monthly Data'!$K$12:$K$17</c:f>
              <c:numCache>
                <c:formatCode>General</c:formatCode>
                <c:ptCount val="6"/>
                <c:pt idx="0">
                  <c:v>61</c:v>
                </c:pt>
                <c:pt idx="1">
                  <c:v>74</c:v>
                </c:pt>
                <c:pt idx="2">
                  <c:v>6</c:v>
                </c:pt>
                <c:pt idx="3">
                  <c:v>21</c:v>
                </c:pt>
                <c:pt idx="4">
                  <c:v>33</c:v>
                </c:pt>
                <c:pt idx="5">
                  <c:v>24</c:v>
                </c:pt>
              </c:numCache>
            </c:numRef>
          </c:val>
          <c:extLst xmlns:c16r2="http://schemas.microsoft.com/office/drawing/2015/06/chart">
            <c:ext xmlns:c16="http://schemas.microsoft.com/office/drawing/2014/chart" uri="{C3380CC4-5D6E-409C-BE32-E72D297353CC}">
              <c16:uniqueId val="{00000006-0352-47EF-A258-4B14BBB5BE8E}"/>
            </c:ext>
          </c:extLst>
        </c:ser>
        <c:ser>
          <c:idx val="1"/>
          <c:order val="1"/>
          <c:tx>
            <c:strRef>
              <c:f>'Monthly Data'!$L$11</c:f>
              <c:strCache>
                <c:ptCount val="1"/>
                <c:pt idx="0">
                  <c:v>Cancelled</c:v>
                </c:pt>
              </c:strCache>
            </c:strRef>
          </c:tx>
          <c:spPr>
            <a:solidFill>
              <a:schemeClr val="accent2"/>
            </a:solidFill>
            <a:ln>
              <a:noFill/>
            </a:ln>
            <a:effectLst/>
            <a:sp3d/>
          </c:spPr>
          <c:invertIfNegative val="0"/>
          <c:dLbls>
            <c:dLbl>
              <c:idx val="0"/>
              <c:layout/>
              <c:tx>
                <c:strRef>
                  <c:f>'Monthly Data'!$T$12</c:f>
                  <c:strCache>
                    <c:ptCount val="1"/>
                    <c:pt idx="0">
                      <c:v>4.04%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52-47EF-A258-4B14BBB5BE8E}"/>
                </c:ext>
                <c:ext xmlns:c15="http://schemas.microsoft.com/office/drawing/2012/chart" uri="{CE6537A1-D6FC-4f65-9D91-7224C49458BB}">
                  <c15:layout/>
                  <c15:dlblFieldTable>
                    <c15:dlblFTEntry>
                      <c15:txfldGUID>{C8738F76-986F-44BA-A053-D06D478C0311}</c15:txfldGUID>
                      <c15:f>'Monthly Data'!$T$12</c15:f>
                      <c15:dlblFieldTableCache>
                        <c:ptCount val="1"/>
                        <c:pt idx="0">
                          <c:v>4.04%</c:v>
                        </c:pt>
                      </c15:dlblFieldTableCache>
                    </c15:dlblFTEntry>
                  </c15:dlblFieldTable>
                  <c15:showDataLabelsRange val="0"/>
                </c:ext>
              </c:extLst>
            </c:dLbl>
            <c:dLbl>
              <c:idx val="1"/>
              <c:layout/>
              <c:tx>
                <c:strRef>
                  <c:f>'Monthly Data'!$T$13</c:f>
                  <c:strCache>
                    <c:ptCount val="1"/>
                    <c:pt idx="0">
                      <c:v>4.44%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352-47EF-A258-4B14BBB5BE8E}"/>
                </c:ext>
                <c:ext xmlns:c15="http://schemas.microsoft.com/office/drawing/2012/chart" uri="{CE6537A1-D6FC-4f65-9D91-7224C49458BB}">
                  <c15:layout/>
                  <c15:dlblFieldTable>
                    <c15:dlblFTEntry>
                      <c15:txfldGUID>{305B9A7F-2E9C-4F29-8644-AB8E0B414B76}</c15:txfldGUID>
                      <c15:f>'Monthly Data'!$T$13</c15:f>
                      <c15:dlblFieldTableCache>
                        <c:ptCount val="1"/>
                        <c:pt idx="0">
                          <c:v>4.44%</c:v>
                        </c:pt>
                      </c15:dlblFieldTableCache>
                    </c15:dlblFTEntry>
                  </c15:dlblFieldTable>
                  <c15:showDataLabelsRange val="0"/>
                </c:ext>
              </c:extLst>
            </c:dLbl>
            <c:dLbl>
              <c:idx val="2"/>
              <c:layout>
                <c:manualLayout>
                  <c:x val="1.7223909879078658E-3"/>
                  <c:y val="-1.16862590941180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352-47EF-A258-4B14BBB5BE8E}"/>
                </c:ext>
                <c:ext xmlns:c15="http://schemas.microsoft.com/office/drawing/2012/chart" uri="{CE6537A1-D6FC-4f65-9D91-7224C49458BB}">
                  <c15:layout/>
                </c:ext>
              </c:extLst>
            </c:dLbl>
            <c:dLbl>
              <c:idx val="3"/>
              <c:layout/>
              <c:tx>
                <c:strRef>
                  <c:f>'Monthly Data'!$T$15</c:f>
                  <c:strCache>
                    <c:ptCount val="1"/>
                    <c:pt idx="0">
                      <c:v>6.06%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352-47EF-A258-4B14BBB5BE8E}"/>
                </c:ext>
                <c:ext xmlns:c15="http://schemas.microsoft.com/office/drawing/2012/chart" uri="{CE6537A1-D6FC-4f65-9D91-7224C49458BB}">
                  <c15:layout/>
                  <c15:dlblFieldTable>
                    <c15:dlblFTEntry>
                      <c15:txfldGUID>{C589FEFC-F129-456F-96B1-377339F94025}</c15:txfldGUID>
                      <c15:f>'Monthly Data'!$T$15</c15:f>
                      <c15:dlblFieldTableCache>
                        <c:ptCount val="1"/>
                        <c:pt idx="0">
                          <c:v>6.06%</c:v>
                        </c:pt>
                      </c15:dlblFieldTableCache>
                    </c15:dlblFTEntry>
                  </c15:dlblFieldTable>
                  <c15:showDataLabelsRange val="0"/>
                </c:ext>
              </c:extLst>
            </c:dLbl>
            <c:dLbl>
              <c:idx val="4"/>
              <c:layout/>
              <c:tx>
                <c:strRef>
                  <c:f>'Monthly Data'!$T$16</c:f>
                  <c:strCache>
                    <c:ptCount val="1"/>
                    <c:pt idx="0">
                      <c:v>4.55%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352-47EF-A258-4B14BBB5BE8E}"/>
                </c:ext>
                <c:ext xmlns:c15="http://schemas.microsoft.com/office/drawing/2012/chart" uri="{CE6537A1-D6FC-4f65-9D91-7224C49458BB}">
                  <c15:layout/>
                  <c15:dlblFieldTable>
                    <c15:dlblFTEntry>
                      <c15:txfldGUID>{9DD417FF-2FD0-416D-85E8-21799C0D2210}</c15:txfldGUID>
                      <c15:f>'Monthly Data'!$T$16</c15:f>
                      <c15:dlblFieldTableCache>
                        <c:ptCount val="1"/>
                        <c:pt idx="0">
                          <c:v>4.55%</c:v>
                        </c:pt>
                      </c15:dlblFieldTableCache>
                    </c15:dlblFTEntry>
                  </c15:dlblFieldTable>
                  <c15:showDataLabelsRange val="0"/>
                </c:ext>
              </c:extLst>
            </c:dLbl>
            <c:dLbl>
              <c:idx val="5"/>
              <c:layout/>
              <c:tx>
                <c:strRef>
                  <c:f>'Monthly Data'!$T$17</c:f>
                  <c:strCache>
                    <c:ptCount val="1"/>
                    <c:pt idx="0">
                      <c:v>7.14%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352-47EF-A258-4B14BBB5BE8E}"/>
                </c:ext>
                <c:ext xmlns:c15="http://schemas.microsoft.com/office/drawing/2012/chart" uri="{CE6537A1-D6FC-4f65-9D91-7224C49458BB}">
                  <c15:layout/>
                  <c15:dlblFieldTable>
                    <c15:dlblFTEntry>
                      <c15:txfldGUID>{E9861E91-AF8D-4178-8E7D-2633547F8674}</c15:txfldGUID>
                      <c15:f>'Monthly Data'!$T$17</c15:f>
                      <c15:dlblFieldTableCache>
                        <c:ptCount val="1"/>
                        <c:pt idx="0">
                          <c:v>7.14%</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Data'!$J$12:$J$17</c:f>
              <c:strCache>
                <c:ptCount val="6"/>
                <c:pt idx="0">
                  <c:v>MAY</c:v>
                </c:pt>
                <c:pt idx="1">
                  <c:v>Jun</c:v>
                </c:pt>
                <c:pt idx="2">
                  <c:v>Jul</c:v>
                </c:pt>
                <c:pt idx="3">
                  <c:v>Aug</c:v>
                </c:pt>
                <c:pt idx="4">
                  <c:v>Sep</c:v>
                </c:pt>
                <c:pt idx="5">
                  <c:v>Oct</c:v>
                </c:pt>
              </c:strCache>
            </c:strRef>
          </c:cat>
          <c:val>
            <c:numRef>
              <c:f>'Monthly Data'!$L$12:$L$17</c:f>
              <c:numCache>
                <c:formatCode>General</c:formatCode>
                <c:ptCount val="6"/>
                <c:pt idx="0">
                  <c:v>4</c:v>
                </c:pt>
                <c:pt idx="1">
                  <c:v>4</c:v>
                </c:pt>
                <c:pt idx="2">
                  <c:v>0</c:v>
                </c:pt>
                <c:pt idx="3">
                  <c:v>2</c:v>
                </c:pt>
                <c:pt idx="4">
                  <c:v>2</c:v>
                </c:pt>
                <c:pt idx="5">
                  <c:v>2</c:v>
                </c:pt>
              </c:numCache>
            </c:numRef>
          </c:val>
          <c:extLst xmlns:c16r2="http://schemas.microsoft.com/office/drawing/2015/06/chart">
            <c:ext xmlns:c16="http://schemas.microsoft.com/office/drawing/2014/chart" uri="{C3380CC4-5D6E-409C-BE32-E72D297353CC}">
              <c16:uniqueId val="{0000000D-0352-47EF-A258-4B14BBB5BE8E}"/>
            </c:ext>
          </c:extLst>
        </c:ser>
        <c:ser>
          <c:idx val="2"/>
          <c:order val="2"/>
          <c:tx>
            <c:strRef>
              <c:f>'Monthly Data'!$M$11</c:f>
              <c:strCache>
                <c:ptCount val="1"/>
                <c:pt idx="0">
                  <c:v>Declined</c:v>
                </c:pt>
              </c:strCache>
            </c:strRef>
          </c:tx>
          <c:spPr>
            <a:solidFill>
              <a:schemeClr val="accent3"/>
            </a:solidFill>
            <a:ln>
              <a:noFill/>
            </a:ln>
            <a:effectLst/>
            <a:sp3d/>
          </c:spPr>
          <c:invertIfNegative val="0"/>
          <c:dLbls>
            <c:dLbl>
              <c:idx val="0"/>
              <c:layout/>
              <c:tx>
                <c:strRef>
                  <c:f>'Monthly Data'!$U$12</c:f>
                  <c:strCache>
                    <c:ptCount val="1"/>
                    <c:pt idx="0">
                      <c:v>34.34%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352-47EF-A258-4B14BBB5BE8E}"/>
                </c:ext>
                <c:ext xmlns:c15="http://schemas.microsoft.com/office/drawing/2012/chart" uri="{CE6537A1-D6FC-4f65-9D91-7224C49458BB}">
                  <c15:layout/>
                  <c15:dlblFieldTable>
                    <c15:dlblFTEntry>
                      <c15:txfldGUID>{ACB7F8CA-EED4-438F-8AD5-27B96600F5B0}</c15:txfldGUID>
                      <c15:f>'Monthly Data'!$U$12</c15:f>
                      <c15:dlblFieldTableCache>
                        <c:ptCount val="1"/>
                        <c:pt idx="0">
                          <c:v>34.34%</c:v>
                        </c:pt>
                      </c15:dlblFieldTableCache>
                    </c15:dlblFTEntry>
                  </c15:dlblFieldTable>
                  <c15:showDataLabelsRange val="0"/>
                </c:ext>
              </c:extLst>
            </c:dLbl>
            <c:dLbl>
              <c:idx val="1"/>
              <c:layout/>
              <c:tx>
                <c:strRef>
                  <c:f>'Monthly Data'!$U$13</c:f>
                  <c:strCache>
                    <c:ptCount val="1"/>
                    <c:pt idx="0">
                      <c:v>13.33%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352-47EF-A258-4B14BBB5BE8E}"/>
                </c:ext>
                <c:ext xmlns:c15="http://schemas.microsoft.com/office/drawing/2012/chart" uri="{CE6537A1-D6FC-4f65-9D91-7224C49458BB}">
                  <c15:layout/>
                  <c15:dlblFieldTable>
                    <c15:dlblFTEntry>
                      <c15:txfldGUID>{DAE68EC7-6008-48D5-A500-3B098C83CDBB}</c15:txfldGUID>
                      <c15:f>'Monthly Data'!$U$13</c15:f>
                      <c15:dlblFieldTableCache>
                        <c:ptCount val="1"/>
                        <c:pt idx="0">
                          <c:v>13.33%</c:v>
                        </c:pt>
                      </c15:dlblFieldTableCache>
                    </c15:dlblFTEntry>
                  </c15:dlblFieldTable>
                  <c15:showDataLabelsRange val="0"/>
                </c:ext>
              </c:extLst>
            </c:dLbl>
            <c:dLbl>
              <c:idx val="2"/>
              <c:layout>
                <c:manualLayout>
                  <c:x val="1.2056736915355061E-2"/>
                  <c:y val="-3.9733280920001293E-2"/>
                </c:manualLayout>
              </c:layout>
              <c:tx>
                <c:strRef>
                  <c:f>'Monthly Data'!$U$14</c:f>
                  <c:strCache>
                    <c:ptCount val="1"/>
                    <c:pt idx="0">
                      <c:v>33.33%</c:v>
                    </c:pt>
                  </c:strCache>
                </c:strRef>
              </c:tx>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352-47EF-A258-4B14BBB5BE8E}"/>
                </c:ext>
                <c:ext xmlns:c15="http://schemas.microsoft.com/office/drawing/2012/chart" uri="{CE6537A1-D6FC-4f65-9D91-7224C49458BB}">
                  <c15:layout/>
                  <c15:dlblFieldTable>
                    <c15:dlblFTEntry>
                      <c15:txfldGUID>{46B7B56D-ABF3-4A6C-8D80-7BFF8B6AF4F9}</c15:txfldGUID>
                      <c15:f>'Monthly Data'!$U$14</c15:f>
                      <c15:dlblFieldTableCache>
                        <c:ptCount val="1"/>
                        <c:pt idx="0">
                          <c:v>33.33%</c:v>
                        </c:pt>
                      </c15:dlblFieldTableCache>
                    </c15:dlblFTEntry>
                  </c15:dlblFieldTable>
                  <c15:showDataLabelsRange val="0"/>
                </c:ext>
              </c:extLst>
            </c:dLbl>
            <c:dLbl>
              <c:idx val="3"/>
              <c:layout/>
              <c:tx>
                <c:strRef>
                  <c:f>'Monthly Data'!$U$15</c:f>
                  <c:strCache>
                    <c:ptCount val="1"/>
                    <c:pt idx="0">
                      <c:v>30.30%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352-47EF-A258-4B14BBB5BE8E}"/>
                </c:ext>
                <c:ext xmlns:c15="http://schemas.microsoft.com/office/drawing/2012/chart" uri="{CE6537A1-D6FC-4f65-9D91-7224C49458BB}">
                  <c15:layout/>
                  <c15:dlblFieldTable>
                    <c15:dlblFTEntry>
                      <c15:txfldGUID>{F7906DFE-2F78-4A75-BA35-E2390382370B}</c15:txfldGUID>
                      <c15:f>'Monthly Data'!$U$15</c15:f>
                      <c15:dlblFieldTableCache>
                        <c:ptCount val="1"/>
                        <c:pt idx="0">
                          <c:v>30.30%</c:v>
                        </c:pt>
                      </c15:dlblFieldTableCache>
                    </c15:dlblFTEntry>
                  </c15:dlblFieldTable>
                  <c15:showDataLabelsRange val="0"/>
                </c:ext>
              </c:extLst>
            </c:dLbl>
            <c:dLbl>
              <c:idx val="4"/>
              <c:layout/>
              <c:tx>
                <c:strRef>
                  <c:f>'Monthly Data'!$U$16</c:f>
                  <c:strCache>
                    <c:ptCount val="1"/>
                    <c:pt idx="0">
                      <c:v>20.45%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352-47EF-A258-4B14BBB5BE8E}"/>
                </c:ext>
                <c:ext xmlns:c15="http://schemas.microsoft.com/office/drawing/2012/chart" uri="{CE6537A1-D6FC-4f65-9D91-7224C49458BB}">
                  <c15:layout/>
                  <c15:dlblFieldTable>
                    <c15:dlblFTEntry>
                      <c15:txfldGUID>{27DA0387-7BAB-4571-925E-E5A5FAC6FAE8}</c15:txfldGUID>
                      <c15:f>'Monthly Data'!$U$16</c15:f>
                      <c15:dlblFieldTableCache>
                        <c:ptCount val="1"/>
                        <c:pt idx="0">
                          <c:v>20.45%</c:v>
                        </c:pt>
                      </c15:dlblFieldTableCache>
                    </c15:dlblFTEntry>
                  </c15:dlblFieldTable>
                  <c15:showDataLabelsRange val="0"/>
                </c:ext>
              </c:extLst>
            </c:dLbl>
            <c:dLbl>
              <c:idx val="5"/>
              <c:layout>
                <c:manualLayout>
                  <c:x val="1.2056736915355061E-2"/>
                  <c:y val="-2.8047021825883291E-2"/>
                </c:manualLayout>
              </c:layout>
              <c:tx>
                <c:strRef>
                  <c:f>'Monthly Data'!$U$17</c:f>
                  <c:strCache>
                    <c:ptCount val="1"/>
                    <c:pt idx="0">
                      <c:v>7.14%</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2"/>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352-47EF-A258-4B14BBB5BE8E}"/>
                </c:ext>
                <c:ext xmlns:c15="http://schemas.microsoft.com/office/drawing/2012/chart" uri="{CE6537A1-D6FC-4f65-9D91-7224C49458BB}">
                  <c15:layout/>
                  <c15:dlblFieldTable>
                    <c15:dlblFTEntry>
                      <c15:txfldGUID>{5369F431-B532-45D9-B99F-1641A84676A9}</c15:txfldGUID>
                      <c15:f>'Monthly Data'!$U$17</c15:f>
                      <c15:dlblFieldTableCache>
                        <c:ptCount val="1"/>
                        <c:pt idx="0">
                          <c:v>7.14%</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Data'!$J$12:$J$17</c:f>
              <c:strCache>
                <c:ptCount val="6"/>
                <c:pt idx="0">
                  <c:v>MAY</c:v>
                </c:pt>
                <c:pt idx="1">
                  <c:v>Jun</c:v>
                </c:pt>
                <c:pt idx="2">
                  <c:v>Jul</c:v>
                </c:pt>
                <c:pt idx="3">
                  <c:v>Aug</c:v>
                </c:pt>
                <c:pt idx="4">
                  <c:v>Sep</c:v>
                </c:pt>
                <c:pt idx="5">
                  <c:v>Oct</c:v>
                </c:pt>
              </c:strCache>
            </c:strRef>
          </c:cat>
          <c:val>
            <c:numRef>
              <c:f>'Monthly Data'!$M$12:$M$17</c:f>
              <c:numCache>
                <c:formatCode>General</c:formatCode>
                <c:ptCount val="6"/>
                <c:pt idx="0">
                  <c:v>34</c:v>
                </c:pt>
                <c:pt idx="1">
                  <c:v>12</c:v>
                </c:pt>
                <c:pt idx="2">
                  <c:v>3</c:v>
                </c:pt>
                <c:pt idx="3">
                  <c:v>10</c:v>
                </c:pt>
                <c:pt idx="4">
                  <c:v>9</c:v>
                </c:pt>
                <c:pt idx="5">
                  <c:v>2</c:v>
                </c:pt>
              </c:numCache>
            </c:numRef>
          </c:val>
          <c:extLst xmlns:c16r2="http://schemas.microsoft.com/office/drawing/2015/06/chart">
            <c:ext xmlns:c16="http://schemas.microsoft.com/office/drawing/2014/chart" uri="{C3380CC4-5D6E-409C-BE32-E72D297353CC}">
              <c16:uniqueId val="{00000014-0352-47EF-A258-4B14BBB5BE8E}"/>
            </c:ext>
          </c:extLst>
        </c:ser>
        <c:dLbls>
          <c:showLegendKey val="0"/>
          <c:showVal val="1"/>
          <c:showCatName val="0"/>
          <c:showSerName val="0"/>
          <c:showPercent val="0"/>
          <c:showBubbleSize val="0"/>
        </c:dLbls>
        <c:gapWidth val="42"/>
        <c:gapDepth val="126"/>
        <c:shape val="box"/>
        <c:axId val="-297975808"/>
        <c:axId val="-297975264"/>
        <c:axId val="0"/>
      </c:bar3DChart>
      <c:catAx>
        <c:axId val="-29797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75264"/>
        <c:crosses val="autoZero"/>
        <c:auto val="1"/>
        <c:lblAlgn val="ctr"/>
        <c:lblOffset val="100"/>
        <c:noMultiLvlLbl val="0"/>
      </c:catAx>
      <c:valAx>
        <c:axId val="-29797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75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rgbClr val="00B050"/>
                </a:solidFill>
                <a:latin typeface="Times New Roman" panose="02020603050405020304" pitchFamily="18" charset="0"/>
                <a:ea typeface="+mn-ea"/>
                <a:cs typeface="+mn-cs"/>
              </a:defRPr>
            </a:pPr>
            <a:endParaRPr lang="en-US"/>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solidFill>
                  <a:srgbClr val="7030A0"/>
                </a:solidFill>
                <a:latin typeface="Times New Roman" panose="02020603050405020304" pitchFamily="18" charset="0"/>
                <a:cs typeface="Times New Roman" panose="02020603050405020304" pitchFamily="18" charset="0"/>
              </a:rPr>
              <a:t>SBC BANKER </a:t>
            </a:r>
            <a:r>
              <a:rPr lang="en-US" sz="1600" dirty="0" smtClean="0">
                <a:solidFill>
                  <a:srgbClr val="7030A0"/>
                </a:solidFill>
                <a:latin typeface="Times New Roman" panose="02020603050405020304" pitchFamily="18" charset="0"/>
                <a:cs typeface="Times New Roman" panose="02020603050405020304" pitchFamily="18" charset="0"/>
              </a:rPr>
              <a:t>OVERALL PERFORMANCE </a:t>
            </a:r>
            <a:r>
              <a:rPr lang="en-US" sz="1600" dirty="0">
                <a:solidFill>
                  <a:srgbClr val="7030A0"/>
                </a:solidFill>
                <a:latin typeface="Times New Roman" panose="02020603050405020304" pitchFamily="18" charset="0"/>
                <a:cs typeface="Times New Roman" panose="02020603050405020304" pitchFamily="18" charset="0"/>
              </a:rPr>
              <a:t>DATA</a:t>
            </a:r>
          </a:p>
        </c:rich>
      </c:tx>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04E0-41D3-B22F-E4DA0BBFF9E1}"/>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04E0-41D3-B22F-E4DA0BBFF9E1}"/>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04E0-41D3-B22F-E4DA0BBFF9E1}"/>
              </c:ext>
            </c:extLst>
          </c:dPt>
          <c:dLbls>
            <c:dLbl>
              <c:idx val="0"/>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ctr" rtl="0">
                    <a:defRPr lang="en-US" sz="1300" b="1" i="0" u="none" strike="noStrike" kern="1200" baseline="0">
                      <a:solidFill>
                        <a:prstClr val="white"/>
                      </a:solidFill>
                      <a:latin typeface="Times New Roman" panose="02020603050405020304" pitchFamily="18" charset="0"/>
                      <a:ea typeface="+mn-ea"/>
                      <a:cs typeface="+mn-cs"/>
                    </a:defRPr>
                  </a:pPr>
                  <a:endParaRPr lang="en-US"/>
                </a:p>
              </c:txPr>
              <c:dLblPos val="ct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04E0-41D3-B22F-E4DA0BBFF9E1}"/>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7.7472659667541535E-2"/>
                  <c:y val="-7.07221493146690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lt1"/>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3-04E0-41D3-B22F-E4DA0BBFF9E1}"/>
                </c:ext>
                <c:ext xmlns:c15="http://schemas.microsoft.com/office/drawing/2012/chart" uri="{CE6537A1-D6FC-4f65-9D91-7224C49458BB}">
                  <c15:layout/>
                </c:ext>
              </c:extLst>
            </c:dLbl>
            <c:dLbl>
              <c:idx val="2"/>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ctr" rtl="0">
                    <a:defRPr lang="en-US" sz="1300" b="1" i="0" u="none" strike="noStrike" kern="1200" baseline="0">
                      <a:solidFill>
                        <a:prstClr val="white"/>
                      </a:solidFill>
                      <a:latin typeface="Times New Roman" panose="02020603050405020304" pitchFamily="18" charset="0"/>
                      <a:ea typeface="+mn-ea"/>
                      <a:cs typeface="+mn-cs"/>
                    </a:defRPr>
                  </a:pPr>
                  <a:endParaRPr lang="en-US"/>
                </a:p>
              </c:txPr>
              <c:dLblPos val="ct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04E0-41D3-B22F-E4DA0BBFF9E1}"/>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Times New Roman" panose="02020603050405020304" pitchFamily="18" charset="0"/>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'STATUS DATA'!$B$14:$B$16</c:f>
              <c:strCache>
                <c:ptCount val="3"/>
                <c:pt idx="0">
                  <c:v>Approved</c:v>
                </c:pt>
                <c:pt idx="1">
                  <c:v>Cancel</c:v>
                </c:pt>
                <c:pt idx="2">
                  <c:v>Declined</c:v>
                </c:pt>
              </c:strCache>
            </c:strRef>
          </c:cat>
          <c:val>
            <c:numRef>
              <c:f>'STATUS DATA'!$C$14:$C$16</c:f>
              <c:numCache>
                <c:formatCode>General</c:formatCode>
                <c:ptCount val="3"/>
                <c:pt idx="0">
                  <c:v>219</c:v>
                </c:pt>
                <c:pt idx="1">
                  <c:v>14</c:v>
                </c:pt>
                <c:pt idx="2">
                  <c:v>70</c:v>
                </c:pt>
              </c:numCache>
            </c:numRef>
          </c:val>
          <c:extLst xmlns:c16r2="http://schemas.microsoft.com/office/drawing/2015/06/chart">
            <c:ext xmlns:c16="http://schemas.microsoft.com/office/drawing/2014/chart" uri="{C3380CC4-5D6E-409C-BE32-E72D297353CC}">
              <c16:uniqueId val="{00000006-04E0-41D3-B22F-E4DA0BBFF9E1}"/>
            </c:ext>
          </c:extLst>
        </c:ser>
        <c:dLbls>
          <c:dLblPos val="ctr"/>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23212434317780076"/>
          <c:y val="7.4549732049133538E-2"/>
          <c:w val="0.50458879928599776"/>
          <c:h val="8.118010191867025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70C0"/>
                </a:solidFill>
                <a:latin typeface="Times New Roman" panose="02020603050405020304" pitchFamily="18" charset="0"/>
                <a:cs typeface="Times New Roman" panose="02020603050405020304" pitchFamily="18" charset="0"/>
              </a:rPr>
              <a:t>SBC BANKER TOTAL </a:t>
            </a:r>
            <a:r>
              <a:rPr lang="en-US" b="1" dirty="0" smtClean="0">
                <a:solidFill>
                  <a:srgbClr val="0070C0"/>
                </a:solidFill>
                <a:latin typeface="Times New Roman" panose="02020603050405020304" pitchFamily="18" charset="0"/>
                <a:cs typeface="Times New Roman" panose="02020603050405020304" pitchFamily="18" charset="0"/>
              </a:rPr>
              <a:t>LENDING</a:t>
            </a:r>
            <a:r>
              <a:rPr lang="en-US" b="1" baseline="0" dirty="0" smtClean="0">
                <a:solidFill>
                  <a:srgbClr val="0070C0"/>
                </a:solidFill>
                <a:latin typeface="Times New Roman" panose="02020603050405020304" pitchFamily="18" charset="0"/>
                <a:cs typeface="Times New Roman" panose="02020603050405020304" pitchFamily="18" charset="0"/>
              </a:rPr>
              <a:t> </a:t>
            </a:r>
            <a:r>
              <a:rPr lang="en-US" b="1" baseline="0" dirty="0">
                <a:solidFill>
                  <a:srgbClr val="0070C0"/>
                </a:solidFill>
                <a:latin typeface="Times New Roman" panose="02020603050405020304" pitchFamily="18" charset="0"/>
                <a:cs typeface="Times New Roman" panose="02020603050405020304" pitchFamily="18" charset="0"/>
              </a:rPr>
              <a:t>(in Lakh)- </a:t>
            </a:r>
            <a:r>
              <a:rPr lang="en-US" sz="1400" b="1" i="0" u="none" strike="noStrike" baseline="0" dirty="0">
                <a:solidFill>
                  <a:srgbClr val="FF0000"/>
                </a:solidFill>
                <a:effectLst/>
                <a:latin typeface="Times New Roman" panose="02020603050405020304" pitchFamily="18" charset="0"/>
                <a:cs typeface="Times New Roman" panose="02020603050405020304" pitchFamily="18" charset="0"/>
              </a:rPr>
              <a:t>352</a:t>
            </a:r>
            <a:r>
              <a:rPr lang="en-US" sz="1400" b="0" i="0" u="none" strike="noStrike" baseline="0" dirty="0">
                <a:latin typeface="Times New Roman" panose="02020603050405020304" pitchFamily="18" charset="0"/>
                <a:cs typeface="Times New Roman" panose="02020603050405020304" pitchFamily="18" charset="0"/>
              </a:rPr>
              <a:t> </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bank!$B$2:$B$7</c:f>
              <c:strCache>
                <c:ptCount val="6"/>
                <c:pt idx="0">
                  <c:v>May</c:v>
                </c:pt>
                <c:pt idx="1">
                  <c:v>Jun</c:v>
                </c:pt>
                <c:pt idx="2">
                  <c:v>Jul</c:v>
                </c:pt>
                <c:pt idx="3">
                  <c:v>Aug</c:v>
                </c:pt>
                <c:pt idx="4">
                  <c:v>Sep</c:v>
                </c:pt>
                <c:pt idx="5">
                  <c:v>Oct</c:v>
                </c:pt>
              </c:strCache>
            </c:strRef>
          </c:cat>
          <c:val>
            <c:numRef>
              <c:f>bank!$C$2:$C$7</c:f>
              <c:numCache>
                <c:formatCode>0</c:formatCode>
                <c:ptCount val="6"/>
                <c:pt idx="0">
                  <c:v>89.99</c:v>
                </c:pt>
                <c:pt idx="1">
                  <c:v>127.19499999999999</c:v>
                </c:pt>
                <c:pt idx="2">
                  <c:v>12.8</c:v>
                </c:pt>
                <c:pt idx="3">
                  <c:v>33.950000000000003</c:v>
                </c:pt>
                <c:pt idx="4">
                  <c:v>60.085000000000001</c:v>
                </c:pt>
                <c:pt idx="5">
                  <c:v>27.92</c:v>
                </c:pt>
              </c:numCache>
            </c:numRef>
          </c:val>
          <c:extLst xmlns:c16r2="http://schemas.microsoft.com/office/drawing/2015/06/chart">
            <c:ext xmlns:c16="http://schemas.microsoft.com/office/drawing/2014/chart" uri="{C3380CC4-5D6E-409C-BE32-E72D297353CC}">
              <c16:uniqueId val="{00000000-04CE-4867-AEC4-3599FE0B02A2}"/>
            </c:ext>
          </c:extLst>
        </c:ser>
        <c:dLbls>
          <c:showLegendKey val="0"/>
          <c:showVal val="1"/>
          <c:showCatName val="0"/>
          <c:showSerName val="0"/>
          <c:showPercent val="0"/>
          <c:showBubbleSize val="0"/>
        </c:dLbls>
        <c:gapWidth val="30"/>
        <c:shape val="box"/>
        <c:axId val="-297964928"/>
        <c:axId val="-297979072"/>
        <c:axId val="0"/>
      </c:bar3DChart>
      <c:catAx>
        <c:axId val="-297964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n-US"/>
          </a:p>
        </c:txPr>
        <c:crossAx val="-297979072"/>
        <c:crosses val="autoZero"/>
        <c:auto val="1"/>
        <c:lblAlgn val="ctr"/>
        <c:lblOffset val="100"/>
        <c:noMultiLvlLbl val="0"/>
      </c:catAx>
      <c:valAx>
        <c:axId val="-29797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a:t>
                </a:r>
                <a:r>
                  <a:rPr lang="en-US" baseline="0"/>
                  <a:t> lakh</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297964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70C0"/>
                </a:solidFill>
                <a:latin typeface="Times New Roman" panose="02020603050405020304" pitchFamily="18" charset="0"/>
                <a:cs typeface="Times New Roman" panose="02020603050405020304" pitchFamily="18" charset="0"/>
              </a:rPr>
              <a:t>SBC TEACHER MONTHLY DATA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Data'!$K$32</c:f>
              <c:strCache>
                <c:ptCount val="1"/>
                <c:pt idx="0">
                  <c:v>Approved</c:v>
                </c:pt>
              </c:strCache>
            </c:strRef>
          </c:tx>
          <c:spPr>
            <a:solidFill>
              <a:schemeClr val="accent1"/>
            </a:solidFill>
            <a:ln>
              <a:noFill/>
            </a:ln>
            <a:effectLst/>
            <a:sp3d/>
          </c:spPr>
          <c:invertIfNegative val="0"/>
          <c:dLbls>
            <c:dLbl>
              <c:idx val="0"/>
              <c:layout/>
              <c:tx>
                <c:strRef>
                  <c:f>'Monthly Data'!$S$33</c:f>
                  <c:strCache>
                    <c:ptCount val="1"/>
                    <c:pt idx="0">
                      <c:v>100.00%</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C6C-44CB-A433-0515CCF37925}"/>
                </c:ext>
                <c:ext xmlns:c15="http://schemas.microsoft.com/office/drawing/2012/chart" uri="{CE6537A1-D6FC-4f65-9D91-7224C49458BB}">
                  <c15:layout/>
                  <c15:dlblFieldTable>
                    <c15:dlblFTEntry>
                      <c15:txfldGUID>{602FED97-7BE1-4C3B-B6CB-94AA1E62475B}</c15:txfldGUID>
                      <c15:f>'Monthly Data'!$S$33</c15:f>
                      <c15:dlblFieldTableCache>
                        <c:ptCount val="1"/>
                        <c:pt idx="0">
                          <c:v>100.00%</c:v>
                        </c:pt>
                      </c15:dlblFieldTableCache>
                    </c15:dlblFTEntry>
                  </c15:dlblFieldTable>
                  <c15:showDataLabelsRange val="0"/>
                </c:ext>
              </c:extLst>
            </c:dLbl>
            <c:dLbl>
              <c:idx val="1"/>
              <c:layout/>
              <c:tx>
                <c:strRef>
                  <c:f>'Monthly Data'!$S$34</c:f>
                  <c:strCache>
                    <c:ptCount val="1"/>
                    <c:pt idx="0">
                      <c:v>85.71%</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C6C-44CB-A433-0515CCF37925}"/>
                </c:ext>
                <c:ext xmlns:c15="http://schemas.microsoft.com/office/drawing/2012/chart" uri="{CE6537A1-D6FC-4f65-9D91-7224C49458BB}">
                  <c15:layout/>
                  <c15:dlblFieldTable>
                    <c15:dlblFTEntry>
                      <c15:txfldGUID>{002BB8B3-16E2-49A8-897B-7C9FC1FC2288}</c15:txfldGUID>
                      <c15:f>'Monthly Data'!$S$34</c15:f>
                      <c15:dlblFieldTableCache>
                        <c:ptCount val="1"/>
                        <c:pt idx="0">
                          <c:v>85.71%</c:v>
                        </c:pt>
                      </c15:dlblFieldTableCache>
                    </c15:dlblFTEntry>
                  </c15:dlblFieldTable>
                  <c15:showDataLabelsRange val="0"/>
                </c:ext>
              </c:extLst>
            </c:dLbl>
            <c:dLbl>
              <c:idx val="2"/>
              <c:layout/>
              <c:tx>
                <c:strRef>
                  <c:f>'Monthly Data'!$S$35</c:f>
                  <c:strCache>
                    <c:ptCount val="1"/>
                    <c:pt idx="0">
                      <c:v>100.00%</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C6C-44CB-A433-0515CCF37925}"/>
                </c:ext>
                <c:ext xmlns:c15="http://schemas.microsoft.com/office/drawing/2012/chart" uri="{CE6537A1-D6FC-4f65-9D91-7224C49458BB}">
                  <c15:layout/>
                  <c15:dlblFieldTable>
                    <c15:dlblFTEntry>
                      <c15:txfldGUID>{F8D57EA1-80DA-41FF-83F6-136BF01D16B3}</c15:txfldGUID>
                      <c15:f>'Monthly Data'!$S$35</c15:f>
                      <c15:dlblFieldTableCache>
                        <c:ptCount val="1"/>
                        <c:pt idx="0">
                          <c:v>100.00%</c:v>
                        </c:pt>
                      </c15:dlblFieldTableCache>
                    </c15:dlblFTEntry>
                  </c15:dlblFieldTable>
                  <c15:showDataLabelsRange val="0"/>
                </c:ext>
              </c:extLst>
            </c:dLbl>
            <c:dLbl>
              <c:idx val="3"/>
              <c:layout/>
              <c:tx>
                <c:strRef>
                  <c:f>'Monthly Data'!$S$36</c:f>
                  <c:strCache>
                    <c:ptCount val="1"/>
                    <c:pt idx="0">
                      <c:v>71.43%</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C6C-44CB-A433-0515CCF37925}"/>
                </c:ext>
                <c:ext xmlns:c15="http://schemas.microsoft.com/office/drawing/2012/chart" uri="{CE6537A1-D6FC-4f65-9D91-7224C49458BB}">
                  <c15:layout/>
                  <c15:dlblFieldTable>
                    <c15:dlblFTEntry>
                      <c15:txfldGUID>{8BE24999-9DF0-490C-A787-ABB7E0370CFC}</c15:txfldGUID>
                      <c15:f>'Monthly Data'!$S$36</c15:f>
                      <c15:dlblFieldTableCache>
                        <c:ptCount val="1"/>
                        <c:pt idx="0">
                          <c:v>71.43%</c:v>
                        </c:pt>
                      </c15:dlblFieldTableCache>
                    </c15:dlblFTEntry>
                  </c15:dlblFieldTable>
                  <c15:showDataLabelsRange val="0"/>
                </c:ext>
              </c:extLst>
            </c:dLbl>
            <c:dLbl>
              <c:idx val="4"/>
              <c:layout/>
              <c:tx>
                <c:strRef>
                  <c:f>'Monthly Data'!$S$37</c:f>
                  <c:strCache>
                    <c:ptCount val="1"/>
                    <c:pt idx="0">
                      <c:v>66.67%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C6C-44CB-A433-0515CCF37925}"/>
                </c:ext>
                <c:ext xmlns:c15="http://schemas.microsoft.com/office/drawing/2012/chart" uri="{CE6537A1-D6FC-4f65-9D91-7224C49458BB}">
                  <c15:layout/>
                  <c15:dlblFieldTable>
                    <c15:dlblFTEntry>
                      <c15:txfldGUID>{7F6166C1-A513-4370-BAB8-54527C327AB2}</c15:txfldGUID>
                      <c15:f>'Monthly Data'!$S$37</c15:f>
                      <c15:dlblFieldTableCache>
                        <c:ptCount val="1"/>
                        <c:pt idx="0">
                          <c:v>66.67%</c:v>
                        </c:pt>
                      </c15:dlblFieldTableCache>
                    </c15:dlblFTEntry>
                  </c15:dlblFieldTable>
                  <c15:showDataLabelsRange val="0"/>
                </c:ext>
              </c:extLst>
            </c:dLbl>
            <c:dLbl>
              <c:idx val="5"/>
              <c:layout/>
              <c:tx>
                <c:strRef>
                  <c:f>'Monthly Data'!$S$38</c:f>
                  <c:strCache>
                    <c:ptCount val="1"/>
                    <c:pt idx="0">
                      <c:v>100.00%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C6C-44CB-A433-0515CCF37925}"/>
                </c:ext>
                <c:ext xmlns:c15="http://schemas.microsoft.com/office/drawing/2012/chart" uri="{CE6537A1-D6FC-4f65-9D91-7224C49458BB}">
                  <c15:layout/>
                  <c15:dlblFieldTable>
                    <c15:dlblFTEntry>
                      <c15:txfldGUID>{397D9E81-CE9D-4978-A8A0-D4D4B4216DA9}</c15:txfldGUID>
                      <c15:f>'Monthly Data'!$S$38</c15:f>
                      <c15:dlblFieldTableCache>
                        <c:ptCount val="1"/>
                        <c:pt idx="0">
                          <c:v>100.00%</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Data'!$J$33:$J$38</c:f>
              <c:strCache>
                <c:ptCount val="6"/>
                <c:pt idx="0">
                  <c:v>MAY</c:v>
                </c:pt>
                <c:pt idx="1">
                  <c:v>Jun</c:v>
                </c:pt>
                <c:pt idx="2">
                  <c:v>Jul</c:v>
                </c:pt>
                <c:pt idx="3">
                  <c:v>Aug</c:v>
                </c:pt>
                <c:pt idx="4">
                  <c:v>Sep</c:v>
                </c:pt>
                <c:pt idx="5">
                  <c:v>Oct</c:v>
                </c:pt>
              </c:strCache>
            </c:strRef>
          </c:cat>
          <c:val>
            <c:numRef>
              <c:f>'Monthly Data'!$K$33:$K$38</c:f>
              <c:numCache>
                <c:formatCode>General</c:formatCode>
                <c:ptCount val="6"/>
                <c:pt idx="0">
                  <c:v>14</c:v>
                </c:pt>
                <c:pt idx="1">
                  <c:v>12</c:v>
                </c:pt>
                <c:pt idx="2">
                  <c:v>1</c:v>
                </c:pt>
                <c:pt idx="3">
                  <c:v>5</c:v>
                </c:pt>
                <c:pt idx="4">
                  <c:v>4</c:v>
                </c:pt>
                <c:pt idx="5">
                  <c:v>2</c:v>
                </c:pt>
              </c:numCache>
            </c:numRef>
          </c:val>
          <c:extLst xmlns:c16r2="http://schemas.microsoft.com/office/drawing/2015/06/chart">
            <c:ext xmlns:c16="http://schemas.microsoft.com/office/drawing/2014/chart" uri="{C3380CC4-5D6E-409C-BE32-E72D297353CC}">
              <c16:uniqueId val="{00000006-BC6C-44CB-A433-0515CCF37925}"/>
            </c:ext>
          </c:extLst>
        </c:ser>
        <c:ser>
          <c:idx val="1"/>
          <c:order val="1"/>
          <c:tx>
            <c:strRef>
              <c:f>'Monthly Data'!$L$32</c:f>
              <c:strCache>
                <c:ptCount val="1"/>
                <c:pt idx="0">
                  <c:v>Cancelled</c:v>
                </c:pt>
              </c:strCache>
            </c:strRef>
          </c:tx>
          <c:spPr>
            <a:solidFill>
              <a:schemeClr val="accent2"/>
            </a:solidFill>
            <a:ln>
              <a:noFill/>
            </a:ln>
            <a:effectLst/>
            <a:sp3d/>
          </c:spPr>
          <c:invertIfNegative val="0"/>
          <c:dLbls>
            <c:dLbl>
              <c:idx val="0"/>
              <c:delete val="1"/>
              <c:extLst xmlns:c16r2="http://schemas.microsoft.com/office/drawing/2015/06/chart">
                <c:ext xmlns:c16="http://schemas.microsoft.com/office/drawing/2014/chart" uri="{C3380CC4-5D6E-409C-BE32-E72D297353CC}">
                  <c16:uniqueId val="{00000007-BC6C-44CB-A433-0515CCF37925}"/>
                </c:ext>
                <c:ext xmlns:c15="http://schemas.microsoft.com/office/drawing/2012/chart" uri="{CE6537A1-D6FC-4f65-9D91-7224C49458BB}"/>
              </c:extLst>
            </c:dLbl>
            <c:dLbl>
              <c:idx val="1"/>
              <c:layout/>
              <c:tx>
                <c:strRef>
                  <c:f>'Monthly Data'!$T$34</c:f>
                  <c:strCache>
                    <c:ptCount val="1"/>
                    <c:pt idx="0">
                      <c:v>14.29%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C6C-44CB-A433-0515CCF37925}"/>
                </c:ext>
                <c:ext xmlns:c15="http://schemas.microsoft.com/office/drawing/2012/chart" uri="{CE6537A1-D6FC-4f65-9D91-7224C49458BB}">
                  <c15:layout/>
                  <c15:dlblFieldTable>
                    <c15:dlblFTEntry>
                      <c15:txfldGUID>{8C37F034-296C-48CF-A921-C13CF8FCFE24}</c15:txfldGUID>
                      <c15:f>'Monthly Data'!$T$34</c15:f>
                      <c15:dlblFieldTableCache>
                        <c:ptCount val="1"/>
                        <c:pt idx="0">
                          <c:v>14.29%</c:v>
                        </c:pt>
                      </c15:dlblFieldTableCache>
                    </c15:dlblFTEntry>
                  </c15:dlblFieldTable>
                  <c15:showDataLabelsRange val="0"/>
                </c:ext>
              </c:extLst>
            </c:dLbl>
            <c:dLbl>
              <c:idx val="2"/>
              <c:delete val="1"/>
              <c:extLst xmlns:c16r2="http://schemas.microsoft.com/office/drawing/2015/06/chart">
                <c:ext xmlns:c16="http://schemas.microsoft.com/office/drawing/2014/chart" uri="{C3380CC4-5D6E-409C-BE32-E72D297353CC}">
                  <c16:uniqueId val="{00000009-BC6C-44CB-A433-0515CCF37925}"/>
                </c:ext>
                <c:ext xmlns:c15="http://schemas.microsoft.com/office/drawing/2012/chart" uri="{CE6537A1-D6FC-4f65-9D91-7224C49458BB}"/>
              </c:extLst>
            </c:dLbl>
            <c:dLbl>
              <c:idx val="3"/>
              <c:layout/>
              <c:tx>
                <c:strRef>
                  <c:f>'Monthly Data'!$T$36</c:f>
                  <c:strCache>
                    <c:ptCount val="1"/>
                    <c:pt idx="0">
                      <c:v>28.57%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C6C-44CB-A433-0515CCF37925}"/>
                </c:ext>
                <c:ext xmlns:c15="http://schemas.microsoft.com/office/drawing/2012/chart" uri="{CE6537A1-D6FC-4f65-9D91-7224C49458BB}">
                  <c15:layout/>
                  <c15:dlblFieldTable>
                    <c15:dlblFTEntry>
                      <c15:txfldGUID>{C4B097BA-3C5B-49F5-9292-7F63293183D2}</c15:txfldGUID>
                      <c15:f>'Monthly Data'!$T$36</c15:f>
                      <c15:dlblFieldTableCache>
                        <c:ptCount val="1"/>
                        <c:pt idx="0">
                          <c:v>28.57%</c:v>
                        </c:pt>
                      </c15:dlblFieldTableCache>
                    </c15:dlblFTEntry>
                  </c15:dlblFieldTable>
                  <c15:showDataLabelsRange val="0"/>
                </c:ext>
              </c:extLst>
            </c:dLbl>
            <c:dLbl>
              <c:idx val="4"/>
              <c:delete val="1"/>
              <c:extLst xmlns:c16r2="http://schemas.microsoft.com/office/drawing/2015/06/chart">
                <c:ext xmlns:c16="http://schemas.microsoft.com/office/drawing/2014/chart" uri="{C3380CC4-5D6E-409C-BE32-E72D297353CC}">
                  <c16:uniqueId val="{0000000B-BC6C-44CB-A433-0515CCF3792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C-BC6C-44CB-A433-0515CCF3792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Data'!$J$33:$J$38</c:f>
              <c:strCache>
                <c:ptCount val="6"/>
                <c:pt idx="0">
                  <c:v>MAY</c:v>
                </c:pt>
                <c:pt idx="1">
                  <c:v>Jun</c:v>
                </c:pt>
                <c:pt idx="2">
                  <c:v>Jul</c:v>
                </c:pt>
                <c:pt idx="3">
                  <c:v>Aug</c:v>
                </c:pt>
                <c:pt idx="4">
                  <c:v>Sep</c:v>
                </c:pt>
                <c:pt idx="5">
                  <c:v>Oct</c:v>
                </c:pt>
              </c:strCache>
            </c:strRef>
          </c:cat>
          <c:val>
            <c:numRef>
              <c:f>'Monthly Data'!$L$33:$L$38</c:f>
              <c:numCache>
                <c:formatCode>General</c:formatCode>
                <c:ptCount val="6"/>
                <c:pt idx="0">
                  <c:v>0</c:v>
                </c:pt>
                <c:pt idx="1">
                  <c:v>2</c:v>
                </c:pt>
                <c:pt idx="2">
                  <c:v>0</c:v>
                </c:pt>
                <c:pt idx="3">
                  <c:v>2</c:v>
                </c:pt>
                <c:pt idx="4">
                  <c:v>0</c:v>
                </c:pt>
                <c:pt idx="5">
                  <c:v>0</c:v>
                </c:pt>
              </c:numCache>
            </c:numRef>
          </c:val>
          <c:extLst xmlns:c16r2="http://schemas.microsoft.com/office/drawing/2015/06/chart">
            <c:ext xmlns:c16="http://schemas.microsoft.com/office/drawing/2014/chart" uri="{C3380CC4-5D6E-409C-BE32-E72D297353CC}">
              <c16:uniqueId val="{0000000D-BC6C-44CB-A433-0515CCF37925}"/>
            </c:ext>
          </c:extLst>
        </c:ser>
        <c:ser>
          <c:idx val="2"/>
          <c:order val="2"/>
          <c:tx>
            <c:strRef>
              <c:f>'Monthly Data'!$M$32</c:f>
              <c:strCache>
                <c:ptCount val="1"/>
                <c:pt idx="0">
                  <c:v>Declined</c:v>
                </c:pt>
              </c:strCache>
            </c:strRef>
          </c:tx>
          <c:spPr>
            <a:solidFill>
              <a:schemeClr val="accent3"/>
            </a:solidFill>
            <a:ln>
              <a:noFill/>
            </a:ln>
            <a:effectLst/>
            <a:sp3d/>
          </c:spPr>
          <c:invertIfNegative val="0"/>
          <c:dLbls>
            <c:dLbl>
              <c:idx val="0"/>
              <c:delete val="1"/>
              <c:extLst xmlns:c16r2="http://schemas.microsoft.com/office/drawing/2015/06/chart">
                <c:ext xmlns:c16="http://schemas.microsoft.com/office/drawing/2014/chart" uri="{C3380CC4-5D6E-409C-BE32-E72D297353CC}">
                  <c16:uniqueId val="{0000000E-BC6C-44CB-A433-0515CCF3792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F-BC6C-44CB-A433-0515CCF3792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0-BC6C-44CB-A433-0515CCF3792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1-BC6C-44CB-A433-0515CCF37925}"/>
                </c:ext>
                <c:ext xmlns:c15="http://schemas.microsoft.com/office/drawing/2012/chart" uri="{CE6537A1-D6FC-4f65-9D91-7224C49458BB}"/>
              </c:extLst>
            </c:dLbl>
            <c:dLbl>
              <c:idx val="4"/>
              <c:layout/>
              <c:tx>
                <c:strRef>
                  <c:f>'Monthly Data'!$U$37</c:f>
                  <c:strCache>
                    <c:ptCount val="1"/>
                    <c:pt idx="0">
                      <c:v>33.33%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BC6C-44CB-A433-0515CCF37925}"/>
                </c:ext>
                <c:ext xmlns:c15="http://schemas.microsoft.com/office/drawing/2012/chart" uri="{CE6537A1-D6FC-4f65-9D91-7224C49458BB}">
                  <c15:layout/>
                  <c15:dlblFieldTable>
                    <c15:dlblFTEntry>
                      <c15:txfldGUID>{42661F86-48A9-4545-834A-04A466C1F57A}</c15:txfldGUID>
                      <c15:f>'Monthly Data'!$U$37</c15:f>
                      <c15:dlblFieldTableCache>
                        <c:ptCount val="1"/>
                        <c:pt idx="0">
                          <c:v>33.33%</c:v>
                        </c:pt>
                      </c15:dlblFieldTableCache>
                    </c15:dlblFTEntry>
                  </c15:dlblFieldTable>
                  <c15:showDataLabelsRange val="0"/>
                </c:ext>
              </c:extLst>
            </c:dLbl>
            <c:dLbl>
              <c:idx val="5"/>
              <c:delete val="1"/>
              <c:extLst xmlns:c16r2="http://schemas.microsoft.com/office/drawing/2015/06/chart">
                <c:ext xmlns:c16="http://schemas.microsoft.com/office/drawing/2014/chart" uri="{C3380CC4-5D6E-409C-BE32-E72D297353CC}">
                  <c16:uniqueId val="{00000013-BC6C-44CB-A433-0515CCF3792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Data'!$J$33:$J$38</c:f>
              <c:strCache>
                <c:ptCount val="6"/>
                <c:pt idx="0">
                  <c:v>MAY</c:v>
                </c:pt>
                <c:pt idx="1">
                  <c:v>Jun</c:v>
                </c:pt>
                <c:pt idx="2">
                  <c:v>Jul</c:v>
                </c:pt>
                <c:pt idx="3">
                  <c:v>Aug</c:v>
                </c:pt>
                <c:pt idx="4">
                  <c:v>Sep</c:v>
                </c:pt>
                <c:pt idx="5">
                  <c:v>Oct</c:v>
                </c:pt>
              </c:strCache>
            </c:strRef>
          </c:cat>
          <c:val>
            <c:numRef>
              <c:f>'Monthly Data'!$M$33:$M$38</c:f>
              <c:numCache>
                <c:formatCode>General</c:formatCode>
                <c:ptCount val="6"/>
                <c:pt idx="0">
                  <c:v>0</c:v>
                </c:pt>
                <c:pt idx="1">
                  <c:v>0</c:v>
                </c:pt>
                <c:pt idx="2">
                  <c:v>0</c:v>
                </c:pt>
                <c:pt idx="3">
                  <c:v>0</c:v>
                </c:pt>
                <c:pt idx="4">
                  <c:v>2</c:v>
                </c:pt>
                <c:pt idx="5">
                  <c:v>0</c:v>
                </c:pt>
              </c:numCache>
            </c:numRef>
          </c:val>
          <c:extLst xmlns:c16r2="http://schemas.microsoft.com/office/drawing/2015/06/chart">
            <c:ext xmlns:c16="http://schemas.microsoft.com/office/drawing/2014/chart" uri="{C3380CC4-5D6E-409C-BE32-E72D297353CC}">
              <c16:uniqueId val="{00000014-BC6C-44CB-A433-0515CCF37925}"/>
            </c:ext>
          </c:extLst>
        </c:ser>
        <c:dLbls>
          <c:showLegendKey val="0"/>
          <c:showVal val="1"/>
          <c:showCatName val="0"/>
          <c:showSerName val="0"/>
          <c:showPercent val="0"/>
          <c:showBubbleSize val="0"/>
        </c:dLbls>
        <c:gapWidth val="28"/>
        <c:shape val="box"/>
        <c:axId val="-241214272"/>
        <c:axId val="-241215904"/>
        <c:axId val="0"/>
      </c:bar3DChart>
      <c:catAx>
        <c:axId val="-241214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215904"/>
        <c:crosses val="autoZero"/>
        <c:auto val="1"/>
        <c:lblAlgn val="ctr"/>
        <c:lblOffset val="100"/>
        <c:noMultiLvlLbl val="0"/>
      </c:catAx>
      <c:valAx>
        <c:axId val="-24121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214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rgbClr val="7030A0"/>
                </a:solidFill>
                <a:latin typeface="Times New Roman" panose="02020603050405020304" pitchFamily="18" charset="0"/>
                <a:ea typeface="+mn-ea"/>
                <a:cs typeface="+mn-cs"/>
              </a:defRPr>
            </a:pPr>
            <a:endParaRPr lang="en-US"/>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solidFill>
                  <a:srgbClr val="0070C0"/>
                </a:solidFill>
                <a:latin typeface="Times New Roman" panose="02020603050405020304" pitchFamily="18" charset="0"/>
                <a:cs typeface="Times New Roman" panose="02020603050405020304" pitchFamily="18" charset="0"/>
              </a:rPr>
              <a:t>SBC TEACHER PERFORMANCE DATA</a:t>
            </a:r>
          </a:p>
        </c:rich>
      </c:tx>
      <c:layout>
        <c:manualLayout>
          <c:xMode val="edge"/>
          <c:yMode val="edge"/>
          <c:x val="0.16411823595152014"/>
          <c:y val="8.20801138226820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227-4278-B30E-12EDC9661A33}"/>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227-4278-B30E-12EDC9661A33}"/>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D227-4278-B30E-12EDC9661A33}"/>
              </c:ext>
            </c:extLst>
          </c:dPt>
          <c:dLbls>
            <c:dLbl>
              <c:idx val="2"/>
              <c:layout>
                <c:manualLayout>
                  <c:x val="4.750337009879841E-2"/>
                  <c:y val="0.12110573361121806"/>
                </c:manualLayout>
              </c:layout>
              <c:dLblPos val="bestFi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5-D227-4278-B30E-12EDC9661A33}"/>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Times New Roman" panose="02020603050405020304" pitchFamily="18" charset="0"/>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'STATUS DATA'!$B$23:$B$25</c:f>
              <c:strCache>
                <c:ptCount val="3"/>
                <c:pt idx="0">
                  <c:v>Approved</c:v>
                </c:pt>
                <c:pt idx="1">
                  <c:v>Cancel</c:v>
                </c:pt>
                <c:pt idx="2">
                  <c:v>Declined</c:v>
                </c:pt>
              </c:strCache>
            </c:strRef>
          </c:cat>
          <c:val>
            <c:numRef>
              <c:f>'STATUS DATA'!$C$23:$C$25</c:f>
              <c:numCache>
                <c:formatCode>General</c:formatCode>
                <c:ptCount val="3"/>
                <c:pt idx="0">
                  <c:v>38</c:v>
                </c:pt>
                <c:pt idx="1">
                  <c:v>4</c:v>
                </c:pt>
                <c:pt idx="2">
                  <c:v>2</c:v>
                </c:pt>
              </c:numCache>
            </c:numRef>
          </c:val>
          <c:extLst xmlns:c16r2="http://schemas.microsoft.com/office/drawing/2015/06/chart">
            <c:ext xmlns:c16="http://schemas.microsoft.com/office/drawing/2014/chart" uri="{C3380CC4-5D6E-409C-BE32-E72D297353CC}">
              <c16:uniqueId val="{00000006-D227-4278-B30E-12EDC9661A3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70C0"/>
                </a:solidFill>
                <a:latin typeface="Times New Roman" panose="02020603050405020304" pitchFamily="18" charset="0"/>
                <a:cs typeface="Times New Roman" panose="02020603050405020304" pitchFamily="18" charset="0"/>
              </a:rPr>
              <a:t>SBC TEACHER TOTAL</a:t>
            </a:r>
            <a:r>
              <a:rPr lang="en-US" b="1" baseline="0" dirty="0">
                <a:solidFill>
                  <a:srgbClr val="0070C0"/>
                </a:solidFill>
                <a:latin typeface="Times New Roman" panose="02020603050405020304" pitchFamily="18" charset="0"/>
                <a:cs typeface="Times New Roman" panose="02020603050405020304" pitchFamily="18" charset="0"/>
              </a:rPr>
              <a:t> </a:t>
            </a:r>
            <a:r>
              <a:rPr lang="en-US" b="1" baseline="0" dirty="0" smtClean="0">
                <a:solidFill>
                  <a:srgbClr val="0070C0"/>
                </a:solidFill>
                <a:latin typeface="Times New Roman" panose="02020603050405020304" pitchFamily="18" charset="0"/>
                <a:cs typeface="Times New Roman" panose="02020603050405020304" pitchFamily="18" charset="0"/>
              </a:rPr>
              <a:t>LENDING </a:t>
            </a:r>
            <a:r>
              <a:rPr lang="en-US" b="1" baseline="0" dirty="0">
                <a:solidFill>
                  <a:srgbClr val="0070C0"/>
                </a:solidFill>
                <a:latin typeface="Times New Roman" panose="02020603050405020304" pitchFamily="18" charset="0"/>
                <a:cs typeface="Times New Roman" panose="02020603050405020304" pitchFamily="18" charset="0"/>
              </a:rPr>
              <a:t>(In Lakh)-</a:t>
            </a:r>
            <a:r>
              <a:rPr lang="en-US" b="1" u="none" baseline="0" dirty="0">
                <a:solidFill>
                  <a:srgbClr val="FF0000"/>
                </a:solidFill>
                <a:latin typeface="Times New Roman" panose="02020603050405020304" pitchFamily="18" charset="0"/>
                <a:cs typeface="Times New Roman" panose="02020603050405020304" pitchFamily="18" charset="0"/>
              </a:rPr>
              <a:t>35.95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Teacher!$B$2:$B$7</c:f>
              <c:strCache>
                <c:ptCount val="6"/>
                <c:pt idx="0">
                  <c:v>May</c:v>
                </c:pt>
                <c:pt idx="1">
                  <c:v>Jun</c:v>
                </c:pt>
                <c:pt idx="2">
                  <c:v>Jul</c:v>
                </c:pt>
                <c:pt idx="3">
                  <c:v>Aug</c:v>
                </c:pt>
                <c:pt idx="4">
                  <c:v>Sep</c:v>
                </c:pt>
                <c:pt idx="5">
                  <c:v>Oct</c:v>
                </c:pt>
              </c:strCache>
            </c:strRef>
          </c:cat>
          <c:val>
            <c:numRef>
              <c:f>Teacher!$C$2:$C$7</c:f>
              <c:numCache>
                <c:formatCode>General</c:formatCode>
                <c:ptCount val="6"/>
                <c:pt idx="0">
                  <c:v>22.65</c:v>
                </c:pt>
                <c:pt idx="1">
                  <c:v>6.5</c:v>
                </c:pt>
                <c:pt idx="2">
                  <c:v>0.5</c:v>
                </c:pt>
                <c:pt idx="3">
                  <c:v>4.0999999999999996</c:v>
                </c:pt>
                <c:pt idx="4">
                  <c:v>1.2</c:v>
                </c:pt>
                <c:pt idx="5">
                  <c:v>1</c:v>
                </c:pt>
              </c:numCache>
            </c:numRef>
          </c:val>
          <c:extLst xmlns:c16r2="http://schemas.microsoft.com/office/drawing/2015/06/chart">
            <c:ext xmlns:c16="http://schemas.microsoft.com/office/drawing/2014/chart" uri="{C3380CC4-5D6E-409C-BE32-E72D297353CC}">
              <c16:uniqueId val="{00000000-9E90-4FFC-B1BC-ACC36C85B2DE}"/>
            </c:ext>
          </c:extLst>
        </c:ser>
        <c:dLbls>
          <c:showLegendKey val="0"/>
          <c:showVal val="1"/>
          <c:showCatName val="0"/>
          <c:showSerName val="0"/>
          <c:showPercent val="0"/>
          <c:showBubbleSize val="0"/>
        </c:dLbls>
        <c:gapWidth val="30"/>
        <c:shape val="box"/>
        <c:axId val="-235836256"/>
        <c:axId val="-235835168"/>
        <c:axId val="0"/>
      </c:bar3DChart>
      <c:catAx>
        <c:axId val="-235836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crossAx val="-235835168"/>
        <c:crosses val="autoZero"/>
        <c:auto val="1"/>
        <c:lblAlgn val="ctr"/>
        <c:lblOffset val="100"/>
        <c:noMultiLvlLbl val="0"/>
      </c:catAx>
      <c:valAx>
        <c:axId val="-23583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Lakh</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crossAx val="-235836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B6CD91-6055-4BA8-803A-BE019916FE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1348C43-6703-4B62-B127-17C78C08B4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08E63D-6FE9-403D-8E39-68FE971BAC76}" type="datetime1">
              <a:rPr lang="en-GB" smtClean="0"/>
              <a:t>12/12/2021</a:t>
            </a:fld>
            <a:endParaRPr lang="en-GB" dirty="0"/>
          </a:p>
        </p:txBody>
      </p:sp>
      <p:sp>
        <p:nvSpPr>
          <p:cNvPr id="4" name="Footer Placeholder 3">
            <a:extLst>
              <a:ext uri="{FF2B5EF4-FFF2-40B4-BE49-F238E27FC236}">
                <a16:creationId xmlns="" xmlns:a16="http://schemas.microsoft.com/office/drawing/2014/main" id="{7594B0BC-D758-4808-81A5-75FE72727C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944C0294-AD44-45E1-AAD0-0F71A65A5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DD069-5B99-44A5-9C53-893C00A1B886}" type="slidenum">
              <a:rPr lang="en-GB" smtClean="0"/>
              <a:t>‹#›</a:t>
            </a:fld>
            <a:endParaRPr lang="en-GB"/>
          </a:p>
        </p:txBody>
      </p:sp>
    </p:spTree>
    <p:extLst>
      <p:ext uri="{BB962C8B-B14F-4D97-AF65-F5344CB8AC3E}">
        <p14:creationId xmlns:p14="http://schemas.microsoft.com/office/powerpoint/2010/main" val="484957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F03DA-E8C9-45D1-B38B-0154ED478CCA}" type="datetime1">
              <a:rPr lang="en-GB" smtClean="0"/>
              <a:pPr/>
              <a:t>12/12/2021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A64AD-2530-4DFF-8FAA-D42BF483CF81}" type="slidenum">
              <a:rPr lang="en-GB" noProof="0" smtClean="0"/>
              <a:t>‹#›</a:t>
            </a:fld>
            <a:endParaRPr lang="en-GB" noProof="0"/>
          </a:p>
        </p:txBody>
      </p:sp>
    </p:spTree>
    <p:extLst>
      <p:ext uri="{BB962C8B-B14F-4D97-AF65-F5344CB8AC3E}">
        <p14:creationId xmlns:p14="http://schemas.microsoft.com/office/powerpoint/2010/main" val="3948021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2A64AD-2530-4DFF-8FAA-D42BF483CF81}" type="slidenum">
              <a:rPr lang="en-GB" smtClean="0"/>
              <a:t>1</a:t>
            </a:fld>
            <a:endParaRPr lang="en-GB"/>
          </a:p>
        </p:txBody>
      </p:sp>
    </p:spTree>
    <p:extLst>
      <p:ext uri="{BB962C8B-B14F-4D97-AF65-F5344CB8AC3E}">
        <p14:creationId xmlns:p14="http://schemas.microsoft.com/office/powerpoint/2010/main" val="33410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3</a:t>
            </a:fld>
            <a:endParaRPr lang="en-GB" noProof="0"/>
          </a:p>
        </p:txBody>
      </p:sp>
    </p:spTree>
    <p:extLst>
      <p:ext uri="{BB962C8B-B14F-4D97-AF65-F5344CB8AC3E}">
        <p14:creationId xmlns:p14="http://schemas.microsoft.com/office/powerpoint/2010/main" val="417582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4</a:t>
            </a:fld>
            <a:endParaRPr lang="en-GB" noProof="0"/>
          </a:p>
        </p:txBody>
      </p:sp>
    </p:spTree>
    <p:extLst>
      <p:ext uri="{BB962C8B-B14F-4D97-AF65-F5344CB8AC3E}">
        <p14:creationId xmlns:p14="http://schemas.microsoft.com/office/powerpoint/2010/main" val="29557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5</a:t>
            </a:fld>
            <a:endParaRPr lang="en-GB" noProof="0"/>
          </a:p>
        </p:txBody>
      </p:sp>
    </p:spTree>
    <p:extLst>
      <p:ext uri="{BB962C8B-B14F-4D97-AF65-F5344CB8AC3E}">
        <p14:creationId xmlns:p14="http://schemas.microsoft.com/office/powerpoint/2010/main" val="138829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9</a:t>
            </a:fld>
            <a:endParaRPr lang="en-GB" noProof="0"/>
          </a:p>
        </p:txBody>
      </p:sp>
    </p:spTree>
    <p:extLst>
      <p:ext uri="{BB962C8B-B14F-4D97-AF65-F5344CB8AC3E}">
        <p14:creationId xmlns:p14="http://schemas.microsoft.com/office/powerpoint/2010/main" val="22811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14</a:t>
            </a:fld>
            <a:endParaRPr lang="en-GB" noProof="0"/>
          </a:p>
        </p:txBody>
      </p:sp>
    </p:spTree>
    <p:extLst>
      <p:ext uri="{BB962C8B-B14F-4D97-AF65-F5344CB8AC3E}">
        <p14:creationId xmlns:p14="http://schemas.microsoft.com/office/powerpoint/2010/main" val="67680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17</a:t>
            </a:fld>
            <a:endParaRPr lang="en-GB" noProof="0"/>
          </a:p>
        </p:txBody>
      </p:sp>
    </p:spTree>
    <p:extLst>
      <p:ext uri="{BB962C8B-B14F-4D97-AF65-F5344CB8AC3E}">
        <p14:creationId xmlns:p14="http://schemas.microsoft.com/office/powerpoint/2010/main" val="894961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en-GB" noProof="0"/>
              <a:t>Click to edit Master title style</a:t>
            </a:r>
          </a:p>
        </p:txBody>
      </p:sp>
      <p:sp>
        <p:nvSpPr>
          <p:cNvPr id="3" name="Subtitle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9090987D-47D0-402B-96DE-E0A32AD146E1}" type="datetime1">
              <a:rPr lang="en-GB" noProof="0" smtClean="0"/>
              <a:t>12/12/2021</a:t>
            </a:fld>
            <a:endParaRPr lang="en-GB" noProof="0"/>
          </a:p>
        </p:txBody>
      </p:sp>
      <p:sp>
        <p:nvSpPr>
          <p:cNvPr id="5" name="Footer Placeholder 4"/>
          <p:cNvSpPr>
            <a:spLocks noGrp="1"/>
          </p:cNvSpPr>
          <p:nvPr>
            <p:ph type="ftr" sz="quarter" idx="11"/>
          </p:nvPr>
        </p:nvSpPr>
        <p:spPr>
          <a:xfrm>
            <a:off x="2416500" y="329307"/>
            <a:ext cx="4973915" cy="309201"/>
          </a:xfrm>
        </p:spPr>
        <p:txBody>
          <a:bodyPr rtlCol="0"/>
          <a:lstStyle/>
          <a:p>
            <a:pPr rtl="0"/>
            <a:endParaRPr lang="en-GB" noProof="0"/>
          </a:p>
        </p:txBody>
      </p:sp>
      <p:sp>
        <p:nvSpPr>
          <p:cNvPr id="6" name="Slide Number Placeholder 5"/>
          <p:cNvSpPr>
            <a:spLocks noGrp="1"/>
          </p:cNvSpPr>
          <p:nvPr>
            <p:ph type="sldNum" sz="quarter" idx="12"/>
          </p:nvPr>
        </p:nvSpPr>
        <p:spPr>
          <a:xfrm>
            <a:off x="1437664" y="798973"/>
            <a:ext cx="811019" cy="503578"/>
          </a:xfrm>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10375089" y="121205"/>
            <a:ext cx="1359526" cy="135952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52FF86A-4C07-466A-9036-3E493E72145F}" type="datetime1">
              <a:rPr lang="en-GB" noProof="0" smtClean="0"/>
              <a:t>12/12/2021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rtlCol="0"/>
          <a:lstStyle>
            <a:lvl1pPr algn="l">
              <a:defRPr/>
            </a:lvl1pPr>
          </a:lstStyle>
          <a:p>
            <a:pPr rtl="0"/>
            <a:r>
              <a:rPr lang="en-GB" noProof="0"/>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05421C4C-E19D-4219-A804-0FB628A9D745}" type="datetime1">
              <a:rPr lang="en-GB" noProof="0" smtClean="0"/>
              <a:t>12/12/2021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nchor="t"/>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6A3F2DC-9CE6-45BB-9AC5-30D691C62390}" type="datetime1">
              <a:rPr lang="en-GB" noProof="0" smtClean="0"/>
              <a:t>12/12/2021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3" name="Straight Connector 32"/>
          <p:cNvCxnSpPr/>
          <p:nvPr/>
        </p:nvCxnSpPr>
        <p:spPr>
          <a:xfrm>
            <a:off x="1453896" y="1847088"/>
            <a:ext cx="9607522" cy="0"/>
          </a:xfrm>
          <a:prstGeom prst="line">
            <a:avLst/>
          </a:prstGeom>
          <a:ln w="31750">
            <a:noFill/>
          </a:ln>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5022" y="-117334"/>
            <a:ext cx="1360664" cy="136066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en-GB" noProof="0"/>
              <a:t>Click to edit Master title style</a:t>
            </a:r>
          </a:p>
        </p:txBody>
      </p:sp>
      <p:sp>
        <p:nvSpPr>
          <p:cNvPr id="3" name="Text Placeholder 2"/>
          <p:cNvSpPr>
            <a:spLocks noGrp="1"/>
          </p:cNvSpPr>
          <p:nvPr>
            <p:ph type="body" idx="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39407FBD-926E-4B82-9753-B2AD707AA8ED}" type="datetime1">
              <a:rPr lang="en-GB" noProof="0" smtClean="0"/>
              <a:t>12/12/2021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rtlCol="0"/>
          <a:lstStyle/>
          <a:p>
            <a:pPr rtl="0"/>
            <a:r>
              <a:rPr lang="en-GB" noProof="0"/>
              <a:t>Click to edit Master title style</a:t>
            </a:r>
          </a:p>
        </p:txBody>
      </p:sp>
      <p:sp>
        <p:nvSpPr>
          <p:cNvPr id="3" name="Content Placeholder 2"/>
          <p:cNvSpPr>
            <a:spLocks noGrp="1"/>
          </p:cNvSpPr>
          <p:nvPr>
            <p:ph sz="half" idx="1"/>
          </p:nvPr>
        </p:nvSpPr>
        <p:spPr>
          <a:xfrm>
            <a:off x="1447331" y="2010878"/>
            <a:ext cx="4645152" cy="3448595"/>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413771" y="2017343"/>
            <a:ext cx="4645152" cy="3441520"/>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D13BE98E-D2F1-46E8-89C1-2BB0E688BA5E}" type="datetime1">
              <a:rPr lang="en-GB" noProof="0" smtClean="0"/>
              <a:t>12/12/2021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rtlCol="0"/>
          <a:lstStyle/>
          <a:p>
            <a:pPr rtl="0"/>
            <a:r>
              <a:rPr lang="en-GB" noProof="0"/>
              <a:t>Click to edit Master title style</a:t>
            </a:r>
          </a:p>
        </p:txBody>
      </p:sp>
      <p:sp>
        <p:nvSpPr>
          <p:cNvPr id="3" name="Text Placeholder 2"/>
          <p:cNvSpPr>
            <a:spLocks noGrp="1"/>
          </p:cNvSpPr>
          <p:nvPr>
            <p:ph type="body" idx="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447191" y="2824269"/>
            <a:ext cx="4645152" cy="264445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412362" y="2821491"/>
            <a:ext cx="4645152" cy="2637371"/>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323CE2EB-862E-41BC-802E-5F3949C067FC}" type="datetime1">
              <a:rPr lang="en-GB" noProof="0" smtClean="0"/>
              <a:t>12/12/2021</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01352E18-C2BE-4273-99D2-FF7AA1B877AB}" type="datetime1">
              <a:rPr lang="en-GB" noProof="0" smtClean="0"/>
              <a:t>12/12/2021</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7760473D-06DF-4867-85F6-D662C30DFA13}" type="datetime1">
              <a:rPr lang="en-GB" noProof="0" smtClean="0"/>
              <a:t>12/12/2021</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rtlCol="0" anchor="b">
            <a:normAutofit/>
          </a:bodyPr>
          <a:lstStyle>
            <a:lvl1pPr algn="l">
              <a:defRPr sz="2400"/>
            </a:lvl1pPr>
          </a:lstStyle>
          <a:p>
            <a:pPr rtl="0"/>
            <a:r>
              <a:rPr lang="en-GB" noProof="0"/>
              <a:t>Click to edit Master title style</a:t>
            </a:r>
          </a:p>
        </p:txBody>
      </p:sp>
      <p:sp>
        <p:nvSpPr>
          <p:cNvPr id="3" name="Content Placeholder 2"/>
          <p:cNvSpPr>
            <a:spLocks noGrp="1"/>
          </p:cNvSpPr>
          <p:nvPr>
            <p:ph idx="1"/>
          </p:nvPr>
        </p:nvSpPr>
        <p:spPr>
          <a:xfrm>
            <a:off x="5043714" y="798974"/>
            <a:ext cx="6012470" cy="4658826"/>
          </a:xfrm>
        </p:spPr>
        <p:txBody>
          <a:bodyPr rtlCol="0" anchor="ct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47B9F554-D3AC-491F-8843-7DE46496AEF3}" type="datetime1">
              <a:rPr lang="en-GB" noProof="0" smtClean="0"/>
              <a:t>12/12/2021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rtlCol="0" anchor="b">
            <a:normAutofit/>
          </a:bodyPr>
          <a:lstStyle>
            <a:lvl1pPr>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1447382" y="5469856"/>
            <a:ext cx="5527351" cy="320123"/>
          </a:xfrm>
        </p:spPr>
        <p:txBody>
          <a:bodyPr rtlCol="0"/>
          <a:lstStyle>
            <a:lvl1pPr algn="l">
              <a:defRPr/>
            </a:lvl1pPr>
          </a:lstStyle>
          <a:p>
            <a:pPr rtl="0"/>
            <a:fld id="{BE449E18-83F2-4430-AFCD-43CA933C8070}" type="datetime1">
              <a:rPr lang="en-GB" noProof="0" smtClean="0"/>
              <a:t>12/12/2021</a:t>
            </a:fld>
            <a:endParaRPr lang="en-GB" noProof="0"/>
          </a:p>
        </p:txBody>
      </p:sp>
      <p:sp>
        <p:nvSpPr>
          <p:cNvPr id="6" name="Footer Placeholder 5"/>
          <p:cNvSpPr>
            <a:spLocks noGrp="1"/>
          </p:cNvSpPr>
          <p:nvPr>
            <p:ph type="ftr" sz="quarter" idx="11"/>
          </p:nvPr>
        </p:nvSpPr>
        <p:spPr>
          <a:xfrm>
            <a:off x="1447382" y="318640"/>
            <a:ext cx="5541004" cy="320931"/>
          </a:xfrm>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526622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en-GB" noProof="0"/>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C955BE79-A457-4079-B8A4-ED2BED4AAC17}" type="datetime1">
              <a:rPr lang="en-GB" noProof="0" smtClean="0"/>
              <a:t>12/12/2021</a:t>
            </a:fld>
            <a:endParaRPr lang="en-GB"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GB" noProof="0" smtClean="0"/>
              <a:pPr/>
              <a:t>‹#›</a:t>
            </a:fld>
            <a:endParaRPr lang="en-GB"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845841"/>
            <a:ext cx="9759453" cy="2541431"/>
          </a:xfrm>
        </p:spPr>
        <p:txBody>
          <a:bodyPr rtlCol="0"/>
          <a:lstStyle/>
          <a:p>
            <a:r>
              <a:rPr lang="en-GB" dirty="0">
                <a:latin typeface="Times New Roman" panose="02020603050405020304" pitchFamily="18" charset="0"/>
                <a:cs typeface="Times New Roman" panose="02020603050405020304" pitchFamily="18" charset="0"/>
              </a:rPr>
              <a:t>MEMO Data Analysis</a:t>
            </a:r>
          </a:p>
        </p:txBody>
      </p:sp>
      <p:sp>
        <p:nvSpPr>
          <p:cNvPr id="3" name="Subtitle 2"/>
          <p:cNvSpPr>
            <a:spLocks noGrp="1"/>
          </p:cNvSpPr>
          <p:nvPr>
            <p:ph type="subTitle" idx="1"/>
          </p:nvPr>
        </p:nvSpPr>
        <p:spPr>
          <a:xfrm>
            <a:off x="2417781" y="3690861"/>
            <a:ext cx="8637072" cy="1882625"/>
          </a:xfrm>
        </p:spPr>
        <p:txBody>
          <a:bodyPr rtlCol="0"/>
          <a:lstStyle/>
          <a:p>
            <a:pPr rtl="0"/>
            <a:r>
              <a:rPr lang="en-GB" b="1" dirty="0" err="1">
                <a:latin typeface="Times New Roman" panose="02020603050405020304" pitchFamily="18" charset="0"/>
                <a:cs typeface="Times New Roman" panose="02020603050405020304" pitchFamily="18" charset="0"/>
              </a:rPr>
              <a:t>Sumaiya</a:t>
            </a:r>
            <a:r>
              <a:rPr lang="en-GB" b="1" dirty="0">
                <a:latin typeface="Times New Roman" panose="02020603050405020304" pitchFamily="18" charset="0"/>
                <a:cs typeface="Times New Roman" panose="02020603050405020304" pitchFamily="18" charset="0"/>
              </a:rPr>
              <a:t> Islam Sharifa</a:t>
            </a:r>
          </a:p>
        </p:txBody>
      </p:sp>
    </p:spTree>
    <p:extLst>
      <p:ext uri="{BB962C8B-B14F-4D97-AF65-F5344CB8AC3E}">
        <p14:creationId xmlns:p14="http://schemas.microsoft.com/office/powerpoint/2010/main" val="128632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06869A07-FC14-444B-9970-79BA6ABC1FF5}"/>
              </a:ext>
            </a:extLst>
          </p:cNvPr>
          <p:cNvGraphicFramePr>
            <a:graphicFrameLocks/>
          </p:cNvGraphicFramePr>
          <p:nvPr>
            <p:extLst>
              <p:ext uri="{D42A27DB-BD31-4B8C-83A1-F6EECF244321}">
                <p14:modId xmlns:p14="http://schemas.microsoft.com/office/powerpoint/2010/main" val="3957920669"/>
              </p:ext>
            </p:extLst>
          </p:nvPr>
        </p:nvGraphicFramePr>
        <p:xfrm>
          <a:off x="-1" y="17737"/>
          <a:ext cx="5822303" cy="6840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 xmlns:a16="http://schemas.microsoft.com/office/drawing/2014/main" id="{3A320D86-F90F-443D-BCB4-D0CCC447C27C}"/>
              </a:ext>
            </a:extLst>
          </p:cNvPr>
          <p:cNvGraphicFramePr>
            <a:graphicFrameLocks/>
          </p:cNvGraphicFramePr>
          <p:nvPr>
            <p:extLst>
              <p:ext uri="{D42A27DB-BD31-4B8C-83A1-F6EECF244321}">
                <p14:modId xmlns:p14="http://schemas.microsoft.com/office/powerpoint/2010/main" val="939173460"/>
              </p:ext>
            </p:extLst>
          </p:nvPr>
        </p:nvGraphicFramePr>
        <p:xfrm>
          <a:off x="5822302" y="261937"/>
          <a:ext cx="6369697" cy="6578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9800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28EADFC-0B1E-463B-86B3-79C9BEA93EAB}"/>
              </a:ext>
            </a:extLst>
          </p:cNvPr>
          <p:cNvPicPr>
            <a:picLocks noChangeAspect="1"/>
          </p:cNvPicPr>
          <p:nvPr/>
        </p:nvPicPr>
        <p:blipFill rotWithShape="1">
          <a:blip r:embed="rId2"/>
          <a:srcRect l="18638" r="10822"/>
          <a:stretch/>
        </p:blipFill>
        <p:spPr>
          <a:xfrm>
            <a:off x="6126480" y="929639"/>
            <a:ext cx="6065520" cy="5501141"/>
          </a:xfrm>
          <a:prstGeom prst="rect">
            <a:avLst/>
          </a:prstGeom>
        </p:spPr>
      </p:pic>
      <p:sp>
        <p:nvSpPr>
          <p:cNvPr id="6" name="TextBox 5">
            <a:extLst>
              <a:ext uri="{FF2B5EF4-FFF2-40B4-BE49-F238E27FC236}">
                <a16:creationId xmlns="" xmlns:a16="http://schemas.microsoft.com/office/drawing/2014/main" id="{E1DE185F-7CF2-46E4-B9F6-E2E5A0BB5A4A}"/>
              </a:ext>
            </a:extLst>
          </p:cNvPr>
          <p:cNvSpPr txBox="1"/>
          <p:nvPr/>
        </p:nvSpPr>
        <p:spPr>
          <a:xfrm>
            <a:off x="1580241" y="341762"/>
            <a:ext cx="8753382" cy="338554"/>
          </a:xfrm>
          <a:prstGeom prst="rect">
            <a:avLst/>
          </a:prstGeom>
          <a:noFill/>
        </p:spPr>
        <p:txBody>
          <a:bodyPr wrap="square" rtlCol="0">
            <a:spAutoFit/>
          </a:bodyPr>
          <a:lstStyle/>
          <a:p>
            <a:r>
              <a:rPr lang="en-US" sz="1600" b="1" dirty="0" smtClean="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COMPARISON AMONG  DOCTOR, BANKER, TEACHER, NON CADRE 9-10</a:t>
            </a:r>
            <a:r>
              <a:rPr lang="en-US" sz="1600" b="1" baseline="30000" dirty="0" smtClean="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TH</a:t>
            </a:r>
            <a:r>
              <a:rPr lang="en-US" sz="1600" b="1" dirty="0" smtClean="0">
                <a:solidFill>
                  <a:srgbClr val="7030A0"/>
                </a:solidFill>
                <a:latin typeface="Times New Roman" panose="02020603050405020304" pitchFamily="18" charset="0"/>
                <a:ea typeface="Adobe Gothic Std B" panose="020B0800000000000000" pitchFamily="34" charset="-128"/>
                <a:cs typeface="Times New Roman" panose="02020603050405020304" pitchFamily="18" charset="0"/>
              </a:rPr>
              <a:t> GRADE</a:t>
            </a:r>
            <a:endParaRPr lang="bn-BD" sz="1600" b="1" dirty="0">
              <a:solidFill>
                <a:srgbClr val="7030A0"/>
              </a:solidFill>
              <a:latin typeface="Times New Roman" panose="02020603050405020304" pitchFamily="18" charset="0"/>
              <a:ea typeface="Adobe Gothic Std B" panose="020B0800000000000000"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2791951397"/>
              </p:ext>
            </p:extLst>
          </p:nvPr>
        </p:nvGraphicFramePr>
        <p:xfrm>
          <a:off x="239843" y="929638"/>
          <a:ext cx="5840917" cy="550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486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249AF30B-B9EE-4C72-9AA9-6AC2E25FBCFB}"/>
              </a:ext>
            </a:extLst>
          </p:cNvPr>
          <p:cNvGraphicFramePr>
            <a:graphicFrameLocks/>
          </p:cNvGraphicFramePr>
          <p:nvPr>
            <p:extLst>
              <p:ext uri="{D42A27DB-BD31-4B8C-83A1-F6EECF244321}">
                <p14:modId xmlns:p14="http://schemas.microsoft.com/office/powerpoint/2010/main" val="4200303775"/>
              </p:ext>
            </p:extLst>
          </p:nvPr>
        </p:nvGraphicFramePr>
        <p:xfrm>
          <a:off x="868681" y="548640"/>
          <a:ext cx="950976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88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3" y="804519"/>
            <a:ext cx="10830812" cy="1049235"/>
          </a:xfrm>
        </p:spPr>
        <p:txBody>
          <a:bodyPr/>
          <a:lstStyle/>
          <a:p>
            <a:r>
              <a:rPr lang="en-US" b="1" dirty="0">
                <a:latin typeface="Times New Roman" panose="02020603050405020304" pitchFamily="18" charset="0"/>
                <a:cs typeface="Times New Roman" panose="02020603050405020304" pitchFamily="18" charset="0"/>
              </a:rPr>
              <a:t>SBC: PORTFOLIO PERFORMANCE</a:t>
            </a:r>
            <a:endParaRPr lang="en-US" dirty="0"/>
          </a:p>
        </p:txBody>
      </p:sp>
      <p:graphicFrame>
        <p:nvGraphicFramePr>
          <p:cNvPr id="5" name="Chart 4">
            <a:extLst>
              <a:ext uri="{FF2B5EF4-FFF2-40B4-BE49-F238E27FC236}">
                <a16:creationId xmlns="" xmlns:a16="http://schemas.microsoft.com/office/drawing/2014/main" id="{389222AB-0BEA-4548-AE76-C485FE212879}"/>
              </a:ext>
            </a:extLst>
          </p:cNvPr>
          <p:cNvGraphicFramePr>
            <a:graphicFrameLocks/>
          </p:cNvGraphicFramePr>
          <p:nvPr>
            <p:extLst>
              <p:ext uri="{D42A27DB-BD31-4B8C-83A1-F6EECF244321}">
                <p14:modId xmlns:p14="http://schemas.microsoft.com/office/powerpoint/2010/main" val="707477438"/>
              </p:ext>
            </p:extLst>
          </p:nvPr>
        </p:nvGraphicFramePr>
        <p:xfrm>
          <a:off x="156086" y="1329136"/>
          <a:ext cx="5795009" cy="410499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 xmlns:a16="http://schemas.microsoft.com/office/drawing/2014/main" id="{3E944218-8635-46E8-9276-E8A5EB0BF1F6}"/>
              </a:ext>
            </a:extLst>
          </p:cNvPr>
          <p:cNvPicPr>
            <a:picLocks noChangeAspect="1"/>
          </p:cNvPicPr>
          <p:nvPr/>
        </p:nvPicPr>
        <p:blipFill>
          <a:blip r:embed="rId3"/>
          <a:stretch>
            <a:fillRect/>
          </a:stretch>
        </p:blipFill>
        <p:spPr>
          <a:xfrm>
            <a:off x="164082" y="5434131"/>
            <a:ext cx="2549137" cy="1260475"/>
          </a:xfrm>
          <a:prstGeom prst="rect">
            <a:avLst/>
          </a:prstGeom>
        </p:spPr>
      </p:pic>
      <p:pic>
        <p:nvPicPr>
          <p:cNvPr id="7" name="Picture 6">
            <a:extLst>
              <a:ext uri="{FF2B5EF4-FFF2-40B4-BE49-F238E27FC236}">
                <a16:creationId xmlns="" xmlns:a16="http://schemas.microsoft.com/office/drawing/2014/main" id="{3A552F34-6205-4886-B679-6D4A9618AA60}"/>
              </a:ext>
            </a:extLst>
          </p:cNvPr>
          <p:cNvPicPr>
            <a:picLocks noChangeAspect="1"/>
          </p:cNvPicPr>
          <p:nvPr/>
        </p:nvPicPr>
        <p:blipFill>
          <a:blip r:embed="rId4"/>
          <a:stretch>
            <a:fillRect/>
          </a:stretch>
        </p:blipFill>
        <p:spPr>
          <a:xfrm>
            <a:off x="2848130" y="5434131"/>
            <a:ext cx="2968054" cy="1260475"/>
          </a:xfrm>
          <a:prstGeom prst="rect">
            <a:avLst/>
          </a:prstGeom>
        </p:spPr>
      </p:pic>
      <p:pic>
        <p:nvPicPr>
          <p:cNvPr id="8" name="Picture 7">
            <a:extLst>
              <a:ext uri="{FF2B5EF4-FFF2-40B4-BE49-F238E27FC236}">
                <a16:creationId xmlns="" xmlns:a16="http://schemas.microsoft.com/office/drawing/2014/main" id="{077AEC66-37A4-4C8C-9C9E-5D66040822B2}"/>
              </a:ext>
            </a:extLst>
          </p:cNvPr>
          <p:cNvPicPr>
            <a:picLocks noChangeAspect="1"/>
          </p:cNvPicPr>
          <p:nvPr/>
        </p:nvPicPr>
        <p:blipFill>
          <a:blip r:embed="rId5"/>
          <a:stretch>
            <a:fillRect/>
          </a:stretch>
        </p:blipFill>
        <p:spPr>
          <a:xfrm>
            <a:off x="5951094" y="5419288"/>
            <a:ext cx="3102965" cy="1275318"/>
          </a:xfrm>
          <a:prstGeom prst="rect">
            <a:avLst/>
          </a:prstGeom>
        </p:spPr>
      </p:pic>
      <p:pic>
        <p:nvPicPr>
          <p:cNvPr id="9" name="Picture 8">
            <a:extLst>
              <a:ext uri="{FF2B5EF4-FFF2-40B4-BE49-F238E27FC236}">
                <a16:creationId xmlns="" xmlns:a16="http://schemas.microsoft.com/office/drawing/2014/main" id="{1B2ABBD4-4D17-460B-AA4C-29375CD88BDB}"/>
              </a:ext>
            </a:extLst>
          </p:cNvPr>
          <p:cNvPicPr>
            <a:picLocks noChangeAspect="1"/>
          </p:cNvPicPr>
          <p:nvPr/>
        </p:nvPicPr>
        <p:blipFill>
          <a:blip r:embed="rId6"/>
          <a:stretch>
            <a:fillRect/>
          </a:stretch>
        </p:blipFill>
        <p:spPr>
          <a:xfrm>
            <a:off x="9054059" y="5434131"/>
            <a:ext cx="3036985" cy="1260475"/>
          </a:xfrm>
          <a:prstGeom prst="rect">
            <a:avLst/>
          </a:prstGeom>
        </p:spPr>
      </p:pic>
      <p:graphicFrame>
        <p:nvGraphicFramePr>
          <p:cNvPr id="10" name="Chart 9">
            <a:extLst>
              <a:ext uri="{FF2B5EF4-FFF2-40B4-BE49-F238E27FC236}">
                <a16:creationId xmlns="" xmlns:xdr="http://schemas.openxmlformats.org/drawingml/2006/spreadsheetDrawing" xmlns:a16="http://schemas.microsoft.com/office/drawing/2014/main" xmlns:lc="http://schemas.openxmlformats.org/drawingml/2006/lockedCanvas" id="{27A3A029-DD2E-43D1-9C9C-6DBC4A78FF8E}"/>
              </a:ext>
            </a:extLst>
          </p:cNvPr>
          <p:cNvGraphicFramePr>
            <a:graphicFrameLocks/>
          </p:cNvGraphicFramePr>
          <p:nvPr>
            <p:extLst>
              <p:ext uri="{D42A27DB-BD31-4B8C-83A1-F6EECF244321}">
                <p14:modId xmlns:p14="http://schemas.microsoft.com/office/powerpoint/2010/main" val="1199187404"/>
              </p:ext>
            </p:extLst>
          </p:nvPr>
        </p:nvGraphicFramePr>
        <p:xfrm>
          <a:off x="5936105" y="1319251"/>
          <a:ext cx="6115986" cy="41000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1929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85C092-F114-4D31-B5F6-A03FBF099D26}"/>
              </a:ext>
            </a:extLst>
          </p:cNvPr>
          <p:cNvSpPr>
            <a:spLocks noGrp="1"/>
          </p:cNvSpPr>
          <p:nvPr>
            <p:ph type="title"/>
          </p:nvPr>
        </p:nvSpPr>
        <p:spPr>
          <a:xfrm>
            <a:off x="1364951" y="342420"/>
            <a:ext cx="9603275" cy="1049235"/>
          </a:xfrm>
        </p:spPr>
        <p:txBody>
          <a:bodyPr/>
          <a:lstStyle/>
          <a:p>
            <a:r>
              <a:rPr lang="en-US" b="1" dirty="0">
                <a:latin typeface="Times New Roman" panose="02020603050405020304" pitchFamily="18" charset="0"/>
                <a:cs typeface="Times New Roman" panose="02020603050405020304" pitchFamily="18" charset="0"/>
              </a:rPr>
              <a:t>Major Findings</a:t>
            </a:r>
            <a:endParaRPr lang="bn-BD" b="1" dirty="0">
              <a:latin typeface="Times New Roman" panose="02020603050405020304" pitchFamily="18" charset="0"/>
            </a:endParaRPr>
          </a:p>
        </p:txBody>
      </p:sp>
      <p:sp>
        <p:nvSpPr>
          <p:cNvPr id="3" name="Content Placeholder 2">
            <a:extLst>
              <a:ext uri="{FF2B5EF4-FFF2-40B4-BE49-F238E27FC236}">
                <a16:creationId xmlns="" xmlns:a16="http://schemas.microsoft.com/office/drawing/2014/main" id="{A1BF6C7B-044E-4B88-B766-13C372A70279}"/>
              </a:ext>
            </a:extLst>
          </p:cNvPr>
          <p:cNvSpPr>
            <a:spLocks noGrp="1"/>
          </p:cNvSpPr>
          <p:nvPr>
            <p:ph idx="1"/>
          </p:nvPr>
        </p:nvSpPr>
        <p:spPr/>
        <p:txBody>
          <a:bodyPr>
            <a:normAutofit/>
          </a:bodyPr>
          <a:lstStyle/>
          <a:p>
            <a:pPr lvl="0" algn="just"/>
            <a:r>
              <a:rPr lang="en-US" b="1" dirty="0">
                <a:latin typeface="Times New Roman" panose="02020603050405020304" pitchFamily="18" charset="0"/>
                <a:ea typeface="Adobe Fan Heiti Std B" panose="020B0700000000000000" pitchFamily="34" charset="-128"/>
                <a:cs typeface="Times New Roman" panose="02020603050405020304" pitchFamily="18" charset="0"/>
              </a:rPr>
              <a:t>File processing data are not organized according to Memo, difficult to find the exact data for certain memo. To find the data need to depend on the keyword which is not giving actual result all the time since different analyst write in different way. Hence accuracy of the report suffers.</a:t>
            </a:r>
          </a:p>
          <a:p>
            <a:pPr lvl="0" algn="just"/>
            <a:r>
              <a:rPr lang="en-US" b="1" dirty="0">
                <a:latin typeface="Times New Roman" panose="02020603050405020304" pitchFamily="18" charset="0"/>
                <a:ea typeface="Adobe Fan Heiti Std B" panose="020B0700000000000000" pitchFamily="34" charset="-128"/>
                <a:cs typeface="Times New Roman" panose="02020603050405020304" pitchFamily="18" charset="0"/>
              </a:rPr>
              <a:t> For SBC MEMO, total 6391 files approved </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for 6045 customers.  </a:t>
            </a:r>
            <a:endPar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endParaRPr>
          </a:p>
          <a:p>
            <a:pPr lvl="0" algn="just"/>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346 </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file’s </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limit  has been transferred to </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issue one </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card instead of 2 cards</a:t>
            </a:r>
            <a:endParaRPr lang="en-US" b="1" dirty="0">
              <a:latin typeface="Times New Roman" panose="02020603050405020304" pitchFamily="18" charset="0"/>
              <a:ea typeface="Adobe Fan Heiti Std B" panose="020B0700000000000000" pitchFamily="34" charset="-128"/>
              <a:cs typeface="Times New Roman" panose="02020603050405020304" pitchFamily="18" charset="0"/>
            </a:endParaRPr>
          </a:p>
          <a:p>
            <a:pPr lvl="0" algn="just"/>
            <a:r>
              <a:rPr lang="en-US" b="1" dirty="0">
                <a:latin typeface="Times New Roman" panose="02020603050405020304" pitchFamily="18" charset="0"/>
                <a:ea typeface="Adobe Fan Heiti Std B" panose="020B0700000000000000" pitchFamily="34" charset="-128"/>
                <a:cs typeface="Times New Roman" panose="02020603050405020304" pitchFamily="18" charset="0"/>
              </a:rPr>
              <a:t> Out of 6045 files it has been found that 773 cards multiple issued for same assessments</a:t>
            </a:r>
            <a:r>
              <a:rPr lang="en-US" b="1" dirty="0" smtClean="0">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b="1" dirty="0">
              <a:latin typeface="Times New Roman" panose="02020603050405020304" pitchFamily="18" charset="0"/>
              <a:ea typeface="Adobe Fan Heiti Std B" panose="020B0700000000000000" pitchFamily="34" charset="-128"/>
              <a:cs typeface="Times New Roman" panose="02020603050405020304" pitchFamily="18" charset="0"/>
            </a:endParaRPr>
          </a:p>
          <a:p>
            <a:endParaRPr lang="bn-BD" dirty="0"/>
          </a:p>
        </p:txBody>
      </p:sp>
    </p:spTree>
    <p:extLst>
      <p:ext uri="{BB962C8B-B14F-4D97-AF65-F5344CB8AC3E}">
        <p14:creationId xmlns:p14="http://schemas.microsoft.com/office/powerpoint/2010/main" val="1463974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0F85E4-B050-410A-B772-702850A2919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Recommendation</a:t>
            </a:r>
            <a:endParaRPr lang="bn-BD" b="1" dirty="0">
              <a:latin typeface="Times New Roman" panose="02020603050405020304" pitchFamily="18" charset="0"/>
            </a:endParaRPr>
          </a:p>
        </p:txBody>
      </p:sp>
      <p:sp>
        <p:nvSpPr>
          <p:cNvPr id="3" name="Content Placeholder 2">
            <a:extLst>
              <a:ext uri="{FF2B5EF4-FFF2-40B4-BE49-F238E27FC236}">
                <a16:creationId xmlns="" xmlns:a16="http://schemas.microsoft.com/office/drawing/2014/main" id="{A5098C19-D198-484E-ADB2-748539879B72}"/>
              </a:ext>
            </a:extLst>
          </p:cNvPr>
          <p:cNvSpPr>
            <a:spLocks noGrp="1"/>
          </p:cNvSpPr>
          <p:nvPr>
            <p:ph idx="1"/>
          </p:nvPr>
        </p:nvSpPr>
        <p:spPr/>
        <p:txBody>
          <a:bodyPr>
            <a:normAutofit/>
          </a:bodyPr>
          <a:lstStyle/>
          <a:p>
            <a:pPr lvl="0" algn="just"/>
            <a:r>
              <a:rPr lang="en-US" b="1" dirty="0">
                <a:solidFill>
                  <a:schemeClr val="accent6">
                    <a:lumMod val="75000"/>
                  </a:schemeClr>
                </a:solidFill>
                <a:latin typeface="Times New Roman" panose="02020603050405020304" pitchFamily="18" charset="0"/>
                <a:cs typeface="Times New Roman" panose="02020603050405020304" pitchFamily="18" charset="0"/>
              </a:rPr>
              <a:t>For each campaign, fixed keyword must be used by all analysts while writing the comments. Campaign code field can also be used to assign the memo name to each file to ease the filtering of data based on memo.</a:t>
            </a:r>
          </a:p>
          <a:p>
            <a:pPr lvl="0" algn="just"/>
            <a:r>
              <a:rPr lang="en-US" sz="2100" b="1" dirty="0">
                <a:solidFill>
                  <a:schemeClr val="accent6">
                    <a:lumMod val="75000"/>
                  </a:schemeClr>
                </a:solidFill>
                <a:latin typeface="Times New Roman" panose="02020603050405020304" pitchFamily="18" charset="0"/>
                <a:cs typeface="Times New Roman" panose="02020603050405020304" pitchFamily="18" charset="0"/>
              </a:rPr>
              <a:t>Analyst may rotate under different supervisor periodically to transfer specific skills, knowledge, and competencies, leading to human capital accumulation.</a:t>
            </a:r>
          </a:p>
          <a:p>
            <a:pPr lvl="0" algn="just"/>
            <a:r>
              <a:rPr lang="en-US" b="1" dirty="0">
                <a:solidFill>
                  <a:schemeClr val="accent6">
                    <a:lumMod val="75000"/>
                  </a:schemeClr>
                </a:solidFill>
                <a:latin typeface="Times New Roman" panose="02020603050405020304" pitchFamily="18" charset="0"/>
                <a:cs typeface="Times New Roman" panose="02020603050405020304" pitchFamily="18" charset="0"/>
              </a:rPr>
              <a:t>After developing each memo, a short training needs to provide for business team on every memo to avoid collecting wrong file(s). It will save time for analyst as well as business team. </a:t>
            </a:r>
          </a:p>
          <a:p>
            <a:endParaRPr lang="bn-BD" dirty="0"/>
          </a:p>
        </p:txBody>
      </p:sp>
    </p:spTree>
    <p:extLst>
      <p:ext uri="{BB962C8B-B14F-4D97-AF65-F5344CB8AC3E}">
        <p14:creationId xmlns:p14="http://schemas.microsoft.com/office/powerpoint/2010/main" val="22057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AD53FE06-087E-4653-8205-0A8C22161209}"/>
              </a:ext>
            </a:extLst>
          </p:cNvPr>
          <p:cNvGraphicFramePr>
            <a:graphicFrameLocks/>
          </p:cNvGraphicFramePr>
          <p:nvPr>
            <p:extLst/>
          </p:nvPr>
        </p:nvGraphicFramePr>
        <p:xfrm>
          <a:off x="364426" y="1016578"/>
          <a:ext cx="3791852" cy="2827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 xmlns:a16="http://schemas.microsoft.com/office/drawing/2014/main" id="{17A88FF3-B871-4A37-B931-669480A6D872}"/>
              </a:ext>
            </a:extLst>
          </p:cNvPr>
          <p:cNvGraphicFramePr>
            <a:graphicFrameLocks noGrp="1"/>
          </p:cNvGraphicFramePr>
          <p:nvPr>
            <p:extLst/>
          </p:nvPr>
        </p:nvGraphicFramePr>
        <p:xfrm>
          <a:off x="8384329" y="1016578"/>
          <a:ext cx="2617500" cy="2827303"/>
        </p:xfrm>
        <a:graphic>
          <a:graphicData uri="http://schemas.openxmlformats.org/drawingml/2006/table">
            <a:tbl>
              <a:tblPr lastRow="1" lastCol="1" bandRow="1">
                <a:tableStyleId>{8FD4443E-F989-4FC4-A0C8-D5A2AF1F390B}</a:tableStyleId>
              </a:tblPr>
              <a:tblGrid>
                <a:gridCol w="1479456">
                  <a:extLst>
                    <a:ext uri="{9D8B030D-6E8A-4147-A177-3AD203B41FA5}">
                      <a16:colId xmlns="" xmlns:a16="http://schemas.microsoft.com/office/drawing/2014/main" val="2790138554"/>
                    </a:ext>
                  </a:extLst>
                </a:gridCol>
                <a:gridCol w="1138044">
                  <a:extLst>
                    <a:ext uri="{9D8B030D-6E8A-4147-A177-3AD203B41FA5}">
                      <a16:colId xmlns="" xmlns:a16="http://schemas.microsoft.com/office/drawing/2014/main" val="3798546805"/>
                    </a:ext>
                  </a:extLst>
                </a:gridCol>
              </a:tblGrid>
              <a:tr h="325141">
                <a:tc>
                  <a:txBody>
                    <a:bodyPr/>
                    <a:lstStyle/>
                    <a:p>
                      <a:pPr algn="l" fontAlgn="b"/>
                      <a:r>
                        <a:rPr lang="en-US" sz="1200" u="none" strike="noStrike" dirty="0">
                          <a:effectLst/>
                        </a:rPr>
                        <a:t>CASA Memo</a:t>
                      </a:r>
                      <a:endParaRPr lang="en-US" sz="1200" b="1" i="0" u="none" strike="noStrike" dirty="0">
                        <a:solidFill>
                          <a:srgbClr val="FF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56007834"/>
                  </a:ext>
                </a:extLst>
              </a:tr>
              <a:tr h="311003">
                <a:tc>
                  <a:txBody>
                    <a:bodyPr/>
                    <a:lstStyle/>
                    <a:p>
                      <a:pPr algn="l" fontAlgn="b"/>
                      <a:r>
                        <a:rPr lang="en-US" sz="1100" u="none" strike="noStrike" dirty="0">
                          <a:effectLst/>
                        </a:rPr>
                        <a:t>Approved</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999</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584791671"/>
                  </a:ext>
                </a:extLst>
              </a:tr>
              <a:tr h="311003">
                <a:tc>
                  <a:txBody>
                    <a:bodyPr/>
                    <a:lstStyle/>
                    <a:p>
                      <a:pPr algn="l" fontAlgn="b"/>
                      <a:r>
                        <a:rPr lang="en-US" sz="1100" u="none" strike="noStrike">
                          <a:effectLst/>
                        </a:rPr>
                        <a:t>Cancelled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74</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028852613"/>
                  </a:ext>
                </a:extLst>
              </a:tr>
              <a:tr h="311003">
                <a:tc>
                  <a:txBody>
                    <a:bodyPr/>
                    <a:lstStyle/>
                    <a:p>
                      <a:pPr algn="l" fontAlgn="b"/>
                      <a:r>
                        <a:rPr lang="en-US" sz="1100" u="none" strike="noStrike" dirty="0">
                          <a:effectLst/>
                        </a:rPr>
                        <a:t>Declined</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28</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531227293"/>
                  </a:ext>
                </a:extLst>
              </a:tr>
              <a:tr h="311003">
                <a:tc>
                  <a:txBody>
                    <a:bodyPr/>
                    <a:lstStyle/>
                    <a:p>
                      <a:pPr algn="l" fontAlgn="b"/>
                      <a:r>
                        <a:rPr lang="en-US" sz="1100" u="none" strike="noStrike" dirty="0">
                          <a:effectLst/>
                        </a:rPr>
                        <a:t>AST</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8</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934069237"/>
                  </a:ext>
                </a:extLst>
              </a:tr>
              <a:tr h="311003">
                <a:tc>
                  <a:txBody>
                    <a:bodyPr/>
                    <a:lstStyle/>
                    <a:p>
                      <a:pPr algn="l" fontAlgn="b"/>
                      <a:r>
                        <a:rPr lang="en-US" sz="1100" u="none" strike="noStrike">
                          <a:effectLst/>
                        </a:rPr>
                        <a:t>Recommended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942504771"/>
                  </a:ext>
                </a:extLst>
              </a:tr>
              <a:tr h="311003">
                <a:tc>
                  <a:txBody>
                    <a:bodyPr/>
                    <a:lstStyle/>
                    <a:p>
                      <a:pPr algn="l" fontAlgn="b"/>
                      <a:r>
                        <a:rPr lang="en-US" sz="1100" u="none" strike="noStrike" dirty="0">
                          <a:effectLst/>
                        </a:rPr>
                        <a:t>Send Query</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dirty="0">
                          <a:effectLst/>
                        </a:rPr>
                        <a:t>9</a:t>
                      </a:r>
                      <a:endParaRPr lang="bn-BD" sz="1100" b="0"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964820209"/>
                  </a:ext>
                </a:extLst>
              </a:tr>
              <a:tr h="311003">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366373786"/>
                  </a:ext>
                </a:extLst>
              </a:tr>
              <a:tr h="325141">
                <a:tc>
                  <a:txBody>
                    <a:bodyPr/>
                    <a:lstStyle/>
                    <a:p>
                      <a:pPr algn="l" fontAlgn="b"/>
                      <a:r>
                        <a:rPr lang="en-US" sz="1100" u="none" strike="noStrike" dirty="0">
                          <a:effectLst/>
                        </a:rPr>
                        <a:t>Total</a:t>
                      </a:r>
                      <a:endParaRPr lang="en-US"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dirty="0">
                          <a:effectLst/>
                        </a:rPr>
                        <a:t>1</a:t>
                      </a:r>
                      <a:r>
                        <a:rPr lang="en-US" sz="1100" u="none" strike="noStrike" dirty="0">
                          <a:effectLst/>
                        </a:rPr>
                        <a:t>,</a:t>
                      </a:r>
                      <a:r>
                        <a:rPr lang="bn-BD" sz="1100" u="none" strike="noStrike" dirty="0">
                          <a:effectLst/>
                        </a:rPr>
                        <a:t>118</a:t>
                      </a:r>
                      <a:endParaRPr lang="bn-BD" sz="1100" b="1"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4179005780"/>
                  </a:ext>
                </a:extLst>
              </a:tr>
            </a:tbl>
          </a:graphicData>
        </a:graphic>
      </p:graphicFrame>
      <p:pic>
        <p:nvPicPr>
          <p:cNvPr id="6" name="Picture 5">
            <a:extLst>
              <a:ext uri="{FF2B5EF4-FFF2-40B4-BE49-F238E27FC236}">
                <a16:creationId xmlns="" xmlns:a16="http://schemas.microsoft.com/office/drawing/2014/main" id="{B94C4BBF-46F0-486A-B862-9D12812AC118}"/>
              </a:ext>
            </a:extLst>
          </p:cNvPr>
          <p:cNvPicPr>
            <a:picLocks noChangeAspect="1"/>
          </p:cNvPicPr>
          <p:nvPr/>
        </p:nvPicPr>
        <p:blipFill>
          <a:blip r:embed="rId3"/>
          <a:stretch>
            <a:fillRect/>
          </a:stretch>
        </p:blipFill>
        <p:spPr>
          <a:xfrm>
            <a:off x="4156278" y="1016578"/>
            <a:ext cx="4228051" cy="2827303"/>
          </a:xfrm>
          <a:prstGeom prst="rect">
            <a:avLst/>
          </a:prstGeom>
        </p:spPr>
      </p:pic>
      <p:pic>
        <p:nvPicPr>
          <p:cNvPr id="7" name="Picture 6">
            <a:extLst>
              <a:ext uri="{FF2B5EF4-FFF2-40B4-BE49-F238E27FC236}">
                <a16:creationId xmlns="" xmlns:a16="http://schemas.microsoft.com/office/drawing/2014/main" id="{8B32C958-9EE5-4BAF-920B-C409955C33BF}"/>
              </a:ext>
            </a:extLst>
          </p:cNvPr>
          <p:cNvPicPr>
            <a:picLocks noChangeAspect="1"/>
          </p:cNvPicPr>
          <p:nvPr/>
        </p:nvPicPr>
        <p:blipFill>
          <a:blip r:embed="rId4"/>
          <a:stretch>
            <a:fillRect/>
          </a:stretch>
        </p:blipFill>
        <p:spPr>
          <a:xfrm>
            <a:off x="364426" y="3872910"/>
            <a:ext cx="4584589" cy="2755631"/>
          </a:xfrm>
          <a:prstGeom prst="rect">
            <a:avLst/>
          </a:prstGeom>
        </p:spPr>
      </p:pic>
      <p:graphicFrame>
        <p:nvGraphicFramePr>
          <p:cNvPr id="8" name="Table 7">
            <a:extLst>
              <a:ext uri="{FF2B5EF4-FFF2-40B4-BE49-F238E27FC236}">
                <a16:creationId xmlns="" xmlns:a16="http://schemas.microsoft.com/office/drawing/2014/main" id="{AC4D7BC0-5A8D-42AA-97FB-048B2E6BC173}"/>
              </a:ext>
            </a:extLst>
          </p:cNvPr>
          <p:cNvGraphicFramePr>
            <a:graphicFrameLocks noGrp="1"/>
          </p:cNvGraphicFramePr>
          <p:nvPr>
            <p:extLst/>
          </p:nvPr>
        </p:nvGraphicFramePr>
        <p:xfrm>
          <a:off x="4996892" y="3872910"/>
          <a:ext cx="5970312" cy="2755632"/>
        </p:xfrm>
        <a:graphic>
          <a:graphicData uri="http://schemas.openxmlformats.org/drawingml/2006/table">
            <a:tbl>
              <a:tblPr lastRow="1">
                <a:tableStyleId>{69C7853C-536D-4A76-A0AE-DD22124D55A5}</a:tableStyleId>
              </a:tblPr>
              <a:tblGrid>
                <a:gridCol w="817851">
                  <a:extLst>
                    <a:ext uri="{9D8B030D-6E8A-4147-A177-3AD203B41FA5}">
                      <a16:colId xmlns="" xmlns:a16="http://schemas.microsoft.com/office/drawing/2014/main" val="939123211"/>
                    </a:ext>
                  </a:extLst>
                </a:gridCol>
                <a:gridCol w="817851">
                  <a:extLst>
                    <a:ext uri="{9D8B030D-6E8A-4147-A177-3AD203B41FA5}">
                      <a16:colId xmlns="" xmlns:a16="http://schemas.microsoft.com/office/drawing/2014/main" val="4211707868"/>
                    </a:ext>
                  </a:extLst>
                </a:gridCol>
                <a:gridCol w="817851">
                  <a:extLst>
                    <a:ext uri="{9D8B030D-6E8A-4147-A177-3AD203B41FA5}">
                      <a16:colId xmlns="" xmlns:a16="http://schemas.microsoft.com/office/drawing/2014/main" val="1575883727"/>
                    </a:ext>
                  </a:extLst>
                </a:gridCol>
                <a:gridCol w="817851">
                  <a:extLst>
                    <a:ext uri="{9D8B030D-6E8A-4147-A177-3AD203B41FA5}">
                      <a16:colId xmlns="" xmlns:a16="http://schemas.microsoft.com/office/drawing/2014/main" val="3943200786"/>
                    </a:ext>
                  </a:extLst>
                </a:gridCol>
                <a:gridCol w="817851">
                  <a:extLst>
                    <a:ext uri="{9D8B030D-6E8A-4147-A177-3AD203B41FA5}">
                      <a16:colId xmlns="" xmlns:a16="http://schemas.microsoft.com/office/drawing/2014/main" val="1051847491"/>
                    </a:ext>
                  </a:extLst>
                </a:gridCol>
                <a:gridCol w="1063206">
                  <a:extLst>
                    <a:ext uri="{9D8B030D-6E8A-4147-A177-3AD203B41FA5}">
                      <a16:colId xmlns="" xmlns:a16="http://schemas.microsoft.com/office/drawing/2014/main" val="2915908442"/>
                    </a:ext>
                  </a:extLst>
                </a:gridCol>
                <a:gridCol w="817851">
                  <a:extLst>
                    <a:ext uri="{9D8B030D-6E8A-4147-A177-3AD203B41FA5}">
                      <a16:colId xmlns="" xmlns:a16="http://schemas.microsoft.com/office/drawing/2014/main" val="2660127360"/>
                    </a:ext>
                  </a:extLst>
                </a:gridCol>
              </a:tblGrid>
              <a:tr h="250512">
                <a:tc>
                  <a:txBody>
                    <a:bodyPr/>
                    <a:lstStyle/>
                    <a:p>
                      <a:pPr algn="ctr" fontAlgn="b"/>
                      <a:r>
                        <a:rPr lang="bn-BD" sz="1100" b="1" u="none" strike="noStrike" dirty="0">
                          <a:solidFill>
                            <a:schemeClr val="accent6">
                              <a:lumMod val="75000"/>
                            </a:schemeClr>
                          </a:solidFill>
                          <a:effectLst/>
                        </a:rPr>
                        <a:t> </a:t>
                      </a:r>
                      <a:endParaRPr lang="bn-BD" sz="1100" b="1" i="0" u="none" strike="noStrike" dirty="0">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Approved</a:t>
                      </a:r>
                      <a:endParaRPr lang="en-US" sz="1100" b="1"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Canceled</a:t>
                      </a:r>
                      <a:endParaRPr lang="en-US" sz="1100" b="1"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Declined</a:t>
                      </a:r>
                      <a:endParaRPr lang="en-US" sz="1100" b="1"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AST</a:t>
                      </a:r>
                      <a:endParaRPr lang="en-US" sz="1100" b="1"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Recommended</a:t>
                      </a:r>
                      <a:endParaRPr lang="en-US" sz="1100" b="1"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en-US" sz="1100" b="1" u="none" strike="noStrike" dirty="0">
                          <a:effectLst/>
                        </a:rPr>
                        <a:t>Send Query</a:t>
                      </a:r>
                      <a:endParaRPr lang="en-US" sz="1100" b="1" i="0" u="none" strike="noStrike" dirty="0">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3338127578"/>
                  </a:ext>
                </a:extLst>
              </a:tr>
              <a:tr h="250512">
                <a:tc>
                  <a:txBody>
                    <a:bodyPr/>
                    <a:lstStyle/>
                    <a:p>
                      <a:pPr algn="ctr" fontAlgn="b"/>
                      <a:r>
                        <a:rPr lang="en-US" sz="1100" b="1" u="none" strike="noStrike">
                          <a:solidFill>
                            <a:schemeClr val="accent6">
                              <a:lumMod val="75000"/>
                            </a:schemeClr>
                          </a:solidFill>
                          <a:effectLst/>
                        </a:rPr>
                        <a:t>Jan</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245</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dirty="0">
                          <a:effectLst/>
                        </a:rPr>
                        <a:t>14</a:t>
                      </a:r>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dirty="0">
                          <a:effectLst/>
                        </a:rPr>
                        <a:t>7</a:t>
                      </a:r>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2589625074"/>
                  </a:ext>
                </a:extLst>
              </a:tr>
              <a:tr h="250512">
                <a:tc>
                  <a:txBody>
                    <a:bodyPr/>
                    <a:lstStyle/>
                    <a:p>
                      <a:pPr algn="ctr" fontAlgn="b"/>
                      <a:r>
                        <a:rPr lang="en-US" sz="1100" b="1" u="none" strike="noStrike">
                          <a:solidFill>
                            <a:schemeClr val="accent6">
                              <a:lumMod val="75000"/>
                            </a:schemeClr>
                          </a:solidFill>
                          <a:effectLst/>
                        </a:rPr>
                        <a:t>Feb</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75</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6</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2</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1045270256"/>
                  </a:ext>
                </a:extLst>
              </a:tr>
              <a:tr h="250512">
                <a:tc>
                  <a:txBody>
                    <a:bodyPr/>
                    <a:lstStyle/>
                    <a:p>
                      <a:pPr algn="ctr" fontAlgn="b"/>
                      <a:r>
                        <a:rPr lang="en-US" sz="1100" b="1" u="none" strike="noStrike">
                          <a:solidFill>
                            <a:schemeClr val="accent6">
                              <a:lumMod val="75000"/>
                            </a:schemeClr>
                          </a:solidFill>
                          <a:effectLst/>
                        </a:rPr>
                        <a:t>Mar</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162</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21</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6</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3637210970"/>
                  </a:ext>
                </a:extLst>
              </a:tr>
              <a:tr h="250512">
                <a:tc>
                  <a:txBody>
                    <a:bodyPr/>
                    <a:lstStyle/>
                    <a:p>
                      <a:pPr algn="ctr" fontAlgn="b"/>
                      <a:r>
                        <a:rPr lang="en-US" sz="1100" b="1" u="none" strike="noStrike">
                          <a:solidFill>
                            <a:schemeClr val="accent6">
                              <a:lumMod val="75000"/>
                            </a:schemeClr>
                          </a:solidFill>
                          <a:effectLst/>
                        </a:rPr>
                        <a:t>Apr</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50</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4</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737344991"/>
                  </a:ext>
                </a:extLst>
              </a:tr>
              <a:tr h="250512">
                <a:tc>
                  <a:txBody>
                    <a:bodyPr/>
                    <a:lstStyle/>
                    <a:p>
                      <a:pPr algn="ctr" fontAlgn="b"/>
                      <a:r>
                        <a:rPr lang="en-US" sz="1100" b="1" u="none" strike="noStrike">
                          <a:solidFill>
                            <a:schemeClr val="accent6">
                              <a:lumMod val="75000"/>
                            </a:schemeClr>
                          </a:solidFill>
                          <a:effectLst/>
                        </a:rPr>
                        <a:t>May</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60</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4</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1227288012"/>
                  </a:ext>
                </a:extLst>
              </a:tr>
              <a:tr h="250512">
                <a:tc>
                  <a:txBody>
                    <a:bodyPr/>
                    <a:lstStyle/>
                    <a:p>
                      <a:pPr algn="ctr" fontAlgn="b"/>
                      <a:r>
                        <a:rPr lang="en-US" sz="1100" b="1" u="none" strike="noStrike">
                          <a:solidFill>
                            <a:schemeClr val="accent6">
                              <a:lumMod val="75000"/>
                            </a:schemeClr>
                          </a:solidFill>
                          <a:effectLst/>
                        </a:rPr>
                        <a:t>June</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54</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6</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842630871"/>
                  </a:ext>
                </a:extLst>
              </a:tr>
              <a:tr h="250512">
                <a:tc>
                  <a:txBody>
                    <a:bodyPr/>
                    <a:lstStyle/>
                    <a:p>
                      <a:pPr algn="ctr" fontAlgn="b"/>
                      <a:r>
                        <a:rPr lang="en-US" sz="1100" b="1" u="none" strike="noStrike">
                          <a:solidFill>
                            <a:schemeClr val="accent6">
                              <a:lumMod val="75000"/>
                            </a:schemeClr>
                          </a:solidFill>
                          <a:effectLst/>
                        </a:rPr>
                        <a:t>July</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7</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dirty="0">
                          <a:effectLst/>
                        </a:rPr>
                        <a:t>0</a:t>
                      </a:r>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2963343706"/>
                  </a:ext>
                </a:extLst>
              </a:tr>
              <a:tr h="250512">
                <a:tc>
                  <a:txBody>
                    <a:bodyPr/>
                    <a:lstStyle/>
                    <a:p>
                      <a:pPr algn="ctr" fontAlgn="b"/>
                      <a:r>
                        <a:rPr lang="en-US" sz="1100" b="1" u="none" strike="noStrike">
                          <a:solidFill>
                            <a:schemeClr val="accent6">
                              <a:lumMod val="75000"/>
                            </a:schemeClr>
                          </a:solidFill>
                          <a:effectLst/>
                        </a:rPr>
                        <a:t>Aug</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28</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702428080"/>
                  </a:ext>
                </a:extLst>
              </a:tr>
              <a:tr h="250512">
                <a:tc>
                  <a:txBody>
                    <a:bodyPr/>
                    <a:lstStyle/>
                    <a:p>
                      <a:pPr algn="ctr" fontAlgn="b"/>
                      <a:r>
                        <a:rPr lang="en-US" sz="1100" b="1" u="none" strike="noStrike">
                          <a:solidFill>
                            <a:schemeClr val="accent6">
                              <a:lumMod val="75000"/>
                            </a:schemeClr>
                          </a:solidFill>
                          <a:effectLst/>
                        </a:rPr>
                        <a:t>Sep</a:t>
                      </a:r>
                      <a:endParaRPr lang="en-US" sz="1100" b="1" i="0" u="none" strike="noStrike">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181</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9</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7</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2388561175"/>
                  </a:ext>
                </a:extLst>
              </a:tr>
              <a:tr h="250512">
                <a:tc>
                  <a:txBody>
                    <a:bodyPr/>
                    <a:lstStyle/>
                    <a:p>
                      <a:pPr algn="ctr" fontAlgn="b"/>
                      <a:r>
                        <a:rPr lang="en-US" sz="1100" b="1" u="none" strike="noStrike" dirty="0">
                          <a:solidFill>
                            <a:schemeClr val="accent6">
                              <a:lumMod val="75000"/>
                            </a:schemeClr>
                          </a:solidFill>
                          <a:effectLst/>
                        </a:rPr>
                        <a:t>Oct</a:t>
                      </a:r>
                      <a:endParaRPr lang="en-US" sz="1100" b="1" i="0" u="none" strike="noStrike" dirty="0">
                        <a:solidFill>
                          <a:schemeClr val="accent6">
                            <a:lumMod val="75000"/>
                          </a:schemeClr>
                        </a:solidFill>
                        <a:effectLst/>
                        <a:latin typeface="Vrinda" panose="020B0502040204020203" pitchFamily="34" charset="0"/>
                      </a:endParaRPr>
                    </a:p>
                  </a:txBody>
                  <a:tcPr marL="0" marR="0" marT="0" marB="0" anchor="b"/>
                </a:tc>
                <a:tc>
                  <a:txBody>
                    <a:bodyPr/>
                    <a:lstStyle/>
                    <a:p>
                      <a:pPr algn="ctr" fontAlgn="b"/>
                      <a:r>
                        <a:rPr lang="bn-BD" sz="1100" u="none" strike="noStrike">
                          <a:effectLst/>
                        </a:rPr>
                        <a:t>138</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9</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4</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a:effectLst/>
                        </a:rPr>
                        <a:t>8</a:t>
                      </a:r>
                      <a:endParaRPr lang="bn-BD" sz="1100" b="0" i="0" u="none" strike="noStrike">
                        <a:solidFill>
                          <a:srgbClr val="000000"/>
                        </a:solidFill>
                        <a:effectLst/>
                        <a:latin typeface="Vrinda" panose="020B0502040204020203" pitchFamily="34" charset="0"/>
                      </a:endParaRPr>
                    </a:p>
                  </a:txBody>
                  <a:tcPr marL="0" marR="0" marT="0"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0" marR="0" marT="0" marB="0" anchor="b"/>
                </a:tc>
                <a:tc>
                  <a:txBody>
                    <a:bodyPr/>
                    <a:lstStyle/>
                    <a:p>
                      <a:pPr algn="ctr" fontAlgn="b"/>
                      <a:r>
                        <a:rPr lang="bn-BD" sz="1100" u="none" strike="noStrike" dirty="0">
                          <a:effectLst/>
                        </a:rPr>
                        <a:t>9</a:t>
                      </a:r>
                      <a:endParaRPr lang="bn-BD" sz="1100" b="0" i="0" u="none" strike="noStrike" dirty="0">
                        <a:solidFill>
                          <a:srgbClr val="000000"/>
                        </a:solidFill>
                        <a:effectLst/>
                        <a:latin typeface="Vrinda" panose="020B0502040204020203" pitchFamily="34" charset="0"/>
                      </a:endParaRPr>
                    </a:p>
                  </a:txBody>
                  <a:tcPr marL="0" marR="0" marT="0" marB="0" anchor="b"/>
                </a:tc>
                <a:extLst>
                  <a:ext uri="{0D108BD9-81ED-4DB2-BD59-A6C34878D82A}">
                    <a16:rowId xmlns="" xmlns:a16="http://schemas.microsoft.com/office/drawing/2014/main" val="3804279195"/>
                  </a:ext>
                </a:extLst>
              </a:tr>
            </a:tbl>
          </a:graphicData>
        </a:graphic>
      </p:graphicFrame>
    </p:spTree>
    <p:extLst>
      <p:ext uri="{BB962C8B-B14F-4D97-AF65-F5344CB8AC3E}">
        <p14:creationId xmlns:p14="http://schemas.microsoft.com/office/powerpoint/2010/main" val="2326789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566B7E38-EF93-4C7E-8B5E-1B3A8654252B}"/>
              </a:ext>
            </a:extLst>
          </p:cNvPr>
          <p:cNvGraphicFramePr>
            <a:graphicFrameLocks/>
          </p:cNvGraphicFramePr>
          <p:nvPr>
            <p:extLst/>
          </p:nvPr>
        </p:nvGraphicFramePr>
        <p:xfrm>
          <a:off x="293680" y="1064470"/>
          <a:ext cx="4058873" cy="2659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 xmlns:a16="http://schemas.microsoft.com/office/drawing/2014/main" id="{B76681A5-7943-4B2D-8C63-BB7F2A1FDAA8}"/>
              </a:ext>
            </a:extLst>
          </p:cNvPr>
          <p:cNvGraphicFramePr>
            <a:graphicFrameLocks noGrp="1"/>
          </p:cNvGraphicFramePr>
          <p:nvPr>
            <p:extLst/>
          </p:nvPr>
        </p:nvGraphicFramePr>
        <p:xfrm>
          <a:off x="8937142" y="1064471"/>
          <a:ext cx="3276600" cy="2659312"/>
        </p:xfrm>
        <a:graphic>
          <a:graphicData uri="http://schemas.openxmlformats.org/drawingml/2006/table">
            <a:tbl>
              <a:tblPr>
                <a:tableStyleId>{5C22544A-7EE6-4342-B048-85BDC9FD1C3A}</a:tableStyleId>
              </a:tblPr>
              <a:tblGrid>
                <a:gridCol w="990600">
                  <a:extLst>
                    <a:ext uri="{9D8B030D-6E8A-4147-A177-3AD203B41FA5}">
                      <a16:colId xmlns="" xmlns:a16="http://schemas.microsoft.com/office/drawing/2014/main" val="3447455948"/>
                    </a:ext>
                  </a:extLst>
                </a:gridCol>
                <a:gridCol w="762000">
                  <a:extLst>
                    <a:ext uri="{9D8B030D-6E8A-4147-A177-3AD203B41FA5}">
                      <a16:colId xmlns="" xmlns:a16="http://schemas.microsoft.com/office/drawing/2014/main" val="1290210544"/>
                    </a:ext>
                  </a:extLst>
                </a:gridCol>
                <a:gridCol w="762000">
                  <a:extLst>
                    <a:ext uri="{9D8B030D-6E8A-4147-A177-3AD203B41FA5}">
                      <a16:colId xmlns="" xmlns:a16="http://schemas.microsoft.com/office/drawing/2014/main" val="1466739839"/>
                    </a:ext>
                  </a:extLst>
                </a:gridCol>
                <a:gridCol w="762000">
                  <a:extLst>
                    <a:ext uri="{9D8B030D-6E8A-4147-A177-3AD203B41FA5}">
                      <a16:colId xmlns="" xmlns:a16="http://schemas.microsoft.com/office/drawing/2014/main" val="2459342510"/>
                    </a:ext>
                  </a:extLst>
                </a:gridCol>
              </a:tblGrid>
              <a:tr h="345560">
                <a:tc>
                  <a:txBody>
                    <a:bodyPr/>
                    <a:lstStyle/>
                    <a:p>
                      <a:pPr algn="ctr" fontAlgn="b"/>
                      <a:r>
                        <a:rPr lang="en-US" sz="1100" b="1" u="none" strike="noStrike" dirty="0">
                          <a:effectLst/>
                        </a:rPr>
                        <a:t>EB Memo</a:t>
                      </a:r>
                      <a:endParaRPr lang="en-US"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r>
                        <a:rPr lang="en-US" sz="1100" b="1" u="none" strike="noStrike" dirty="0">
                          <a:effectLst/>
                        </a:rPr>
                        <a:t>Total</a:t>
                      </a:r>
                      <a:endParaRPr lang="en-US"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b="1" u="none" strike="noStrike" dirty="0">
                          <a:effectLst/>
                        </a:rPr>
                        <a:t>12</a:t>
                      </a:r>
                      <a:endParaRPr lang="bn-BD" sz="1100" b="1"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4013292358"/>
                  </a:ext>
                </a:extLst>
              </a:tr>
              <a:tr h="330536">
                <a:tc>
                  <a:txBody>
                    <a:bodyPr/>
                    <a:lstStyle/>
                    <a:p>
                      <a:pPr algn="ctr"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760850882"/>
                  </a:ext>
                </a:extLst>
              </a:tr>
              <a:tr h="330536">
                <a:tc>
                  <a:txBody>
                    <a:bodyPr/>
                    <a:lstStyle/>
                    <a:p>
                      <a:pPr algn="ctr" fontAlgn="b"/>
                      <a:r>
                        <a:rPr lang="en-US" sz="1100" u="none" strike="noStrike">
                          <a:effectLst/>
                        </a:rPr>
                        <a:t>Approved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dirty="0">
                          <a:effectLst/>
                        </a:rPr>
                        <a:t>12</a:t>
                      </a:r>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4083594824"/>
                  </a:ext>
                </a:extLst>
              </a:tr>
              <a:tr h="330536">
                <a:tc>
                  <a:txBody>
                    <a:bodyPr/>
                    <a:lstStyle/>
                    <a:p>
                      <a:pPr algn="ctr" fontAlgn="b"/>
                      <a:r>
                        <a:rPr lang="en-US" sz="1100" u="none" strike="noStrike">
                          <a:effectLst/>
                        </a:rPr>
                        <a:t>Cancelled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4001505093"/>
                  </a:ext>
                </a:extLst>
              </a:tr>
              <a:tr h="330536">
                <a:tc>
                  <a:txBody>
                    <a:bodyPr/>
                    <a:lstStyle/>
                    <a:p>
                      <a:pPr algn="ctr" fontAlgn="b"/>
                      <a:r>
                        <a:rPr lang="en-US" sz="1100" u="none" strike="noStrike">
                          <a:effectLst/>
                        </a:rPr>
                        <a:t>Declined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361855873"/>
                  </a:ext>
                </a:extLst>
              </a:tr>
              <a:tr h="330536">
                <a:tc>
                  <a:txBody>
                    <a:bodyPr/>
                    <a:lstStyle/>
                    <a:p>
                      <a:pPr algn="ctr" fontAlgn="b"/>
                      <a:r>
                        <a:rPr lang="en-US" sz="1100" u="none" strike="noStrike">
                          <a:effectLst/>
                        </a:rPr>
                        <a:t>AST</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470254662"/>
                  </a:ext>
                </a:extLst>
              </a:tr>
              <a:tr h="330536">
                <a:tc>
                  <a:txBody>
                    <a:bodyPr/>
                    <a:lstStyle/>
                    <a:p>
                      <a:pPr algn="ctr" fontAlgn="b"/>
                      <a:r>
                        <a:rPr lang="en-US" sz="1100" u="none" strike="noStrike" dirty="0">
                          <a:effectLst/>
                        </a:rPr>
                        <a:t>Recommended</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a:effectLst/>
                        </a:rPr>
                        <a:t> </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446593929"/>
                  </a:ext>
                </a:extLst>
              </a:tr>
              <a:tr h="330536">
                <a:tc>
                  <a:txBody>
                    <a:bodyPr/>
                    <a:lstStyle/>
                    <a:p>
                      <a:pPr algn="ctr" fontAlgn="b"/>
                      <a:r>
                        <a:rPr lang="en-US" sz="1100" u="none" strike="noStrike" dirty="0">
                          <a:effectLst/>
                        </a:rPr>
                        <a:t>Send Query</a:t>
                      </a:r>
                      <a:endParaRPr lang="en-US"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r>
                        <a:rPr lang="bn-BD" sz="1100" u="none" strike="noStrike" dirty="0">
                          <a:effectLst/>
                        </a:rPr>
                        <a:t> </a:t>
                      </a:r>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657896901"/>
                  </a:ext>
                </a:extLst>
              </a:tr>
            </a:tbl>
          </a:graphicData>
        </a:graphic>
      </p:graphicFrame>
      <p:pic>
        <p:nvPicPr>
          <p:cNvPr id="2" name="Picture 1">
            <a:extLst>
              <a:ext uri="{FF2B5EF4-FFF2-40B4-BE49-F238E27FC236}">
                <a16:creationId xmlns="" xmlns:a16="http://schemas.microsoft.com/office/drawing/2014/main" id="{C553E0BF-CD1B-4D3F-8FD0-51D1FAE48D16}"/>
              </a:ext>
            </a:extLst>
          </p:cNvPr>
          <p:cNvPicPr>
            <a:picLocks noChangeAspect="1"/>
          </p:cNvPicPr>
          <p:nvPr/>
        </p:nvPicPr>
        <p:blipFill>
          <a:blip r:embed="rId4"/>
          <a:stretch>
            <a:fillRect/>
          </a:stretch>
        </p:blipFill>
        <p:spPr>
          <a:xfrm>
            <a:off x="4352553" y="1064470"/>
            <a:ext cx="4584589" cy="2659310"/>
          </a:xfrm>
          <a:prstGeom prst="rect">
            <a:avLst/>
          </a:prstGeom>
        </p:spPr>
      </p:pic>
      <p:pic>
        <p:nvPicPr>
          <p:cNvPr id="3" name="Picture 2">
            <a:extLst>
              <a:ext uri="{FF2B5EF4-FFF2-40B4-BE49-F238E27FC236}">
                <a16:creationId xmlns="" xmlns:a16="http://schemas.microsoft.com/office/drawing/2014/main" id="{B956A950-E566-4143-851B-B422EA553BE3}"/>
              </a:ext>
            </a:extLst>
          </p:cNvPr>
          <p:cNvPicPr>
            <a:picLocks noChangeAspect="1"/>
          </p:cNvPicPr>
          <p:nvPr/>
        </p:nvPicPr>
        <p:blipFill>
          <a:blip r:embed="rId5"/>
          <a:stretch>
            <a:fillRect/>
          </a:stretch>
        </p:blipFill>
        <p:spPr>
          <a:xfrm>
            <a:off x="293680" y="3723780"/>
            <a:ext cx="4058873" cy="2755631"/>
          </a:xfrm>
          <a:prstGeom prst="rect">
            <a:avLst/>
          </a:prstGeom>
        </p:spPr>
      </p:pic>
      <p:graphicFrame>
        <p:nvGraphicFramePr>
          <p:cNvPr id="7" name="Table 6">
            <a:extLst>
              <a:ext uri="{FF2B5EF4-FFF2-40B4-BE49-F238E27FC236}">
                <a16:creationId xmlns="" xmlns:a16="http://schemas.microsoft.com/office/drawing/2014/main" id="{BEC85C89-0F69-4518-9932-A26A7A7EF78A}"/>
              </a:ext>
            </a:extLst>
          </p:cNvPr>
          <p:cNvGraphicFramePr>
            <a:graphicFrameLocks noGrp="1"/>
          </p:cNvGraphicFramePr>
          <p:nvPr>
            <p:extLst/>
          </p:nvPr>
        </p:nvGraphicFramePr>
        <p:xfrm>
          <a:off x="4352551" y="3723780"/>
          <a:ext cx="7839448" cy="2755633"/>
        </p:xfrm>
        <a:graphic>
          <a:graphicData uri="http://schemas.openxmlformats.org/drawingml/2006/table">
            <a:tbl>
              <a:tblPr>
                <a:tableStyleId>{5C22544A-7EE6-4342-B048-85BDC9FD1C3A}</a:tableStyleId>
              </a:tblPr>
              <a:tblGrid>
                <a:gridCol w="944512">
                  <a:extLst>
                    <a:ext uri="{9D8B030D-6E8A-4147-A177-3AD203B41FA5}">
                      <a16:colId xmlns="" xmlns:a16="http://schemas.microsoft.com/office/drawing/2014/main" val="3747358684"/>
                    </a:ext>
                  </a:extLst>
                </a:gridCol>
                <a:gridCol w="1359851">
                  <a:extLst>
                    <a:ext uri="{9D8B030D-6E8A-4147-A177-3AD203B41FA5}">
                      <a16:colId xmlns="" xmlns:a16="http://schemas.microsoft.com/office/drawing/2014/main" val="2324226358"/>
                    </a:ext>
                  </a:extLst>
                </a:gridCol>
                <a:gridCol w="888335">
                  <a:extLst>
                    <a:ext uri="{9D8B030D-6E8A-4147-A177-3AD203B41FA5}">
                      <a16:colId xmlns="" xmlns:a16="http://schemas.microsoft.com/office/drawing/2014/main" val="2217099702"/>
                    </a:ext>
                  </a:extLst>
                </a:gridCol>
                <a:gridCol w="962840">
                  <a:extLst>
                    <a:ext uri="{9D8B030D-6E8A-4147-A177-3AD203B41FA5}">
                      <a16:colId xmlns="" xmlns:a16="http://schemas.microsoft.com/office/drawing/2014/main" val="2995536069"/>
                    </a:ext>
                  </a:extLst>
                </a:gridCol>
                <a:gridCol w="567021">
                  <a:extLst>
                    <a:ext uri="{9D8B030D-6E8A-4147-A177-3AD203B41FA5}">
                      <a16:colId xmlns="" xmlns:a16="http://schemas.microsoft.com/office/drawing/2014/main" val="360684388"/>
                    </a:ext>
                  </a:extLst>
                </a:gridCol>
                <a:gridCol w="1227865">
                  <a:extLst>
                    <a:ext uri="{9D8B030D-6E8A-4147-A177-3AD203B41FA5}">
                      <a16:colId xmlns="" xmlns:a16="http://schemas.microsoft.com/office/drawing/2014/main" val="4292657662"/>
                    </a:ext>
                  </a:extLst>
                </a:gridCol>
                <a:gridCol w="944512">
                  <a:extLst>
                    <a:ext uri="{9D8B030D-6E8A-4147-A177-3AD203B41FA5}">
                      <a16:colId xmlns="" xmlns:a16="http://schemas.microsoft.com/office/drawing/2014/main" val="1328357038"/>
                    </a:ext>
                  </a:extLst>
                </a:gridCol>
                <a:gridCol w="944512">
                  <a:extLst>
                    <a:ext uri="{9D8B030D-6E8A-4147-A177-3AD203B41FA5}">
                      <a16:colId xmlns="" xmlns:a16="http://schemas.microsoft.com/office/drawing/2014/main" val="1712657296"/>
                    </a:ext>
                  </a:extLst>
                </a:gridCol>
              </a:tblGrid>
              <a:tr h="334469">
                <a:tc>
                  <a:txBody>
                    <a:bodyPr/>
                    <a:lstStyle/>
                    <a:p>
                      <a:pPr algn="ctr" fontAlgn="b"/>
                      <a:r>
                        <a:rPr lang="bn-BD" sz="1100" b="1" u="none" strike="noStrike" dirty="0">
                          <a:effectLst/>
                        </a:rPr>
                        <a:t> </a:t>
                      </a:r>
                      <a:endParaRPr lang="bn-BD"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en-US" sz="1100" u="none" strike="noStrike">
                          <a:effectLst/>
                        </a:rPr>
                        <a:t>Approved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r>
                        <a:rPr lang="en-US" sz="1100" u="none" strike="noStrike">
                          <a:effectLst/>
                        </a:rPr>
                        <a:t>Canceled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en-US" sz="1100" u="none" strike="noStrike">
                          <a:effectLst/>
                        </a:rPr>
                        <a:t>Declined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en-US" sz="1100" u="none" strike="noStrike">
                          <a:effectLst/>
                        </a:rPr>
                        <a:t>AST</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en-US" sz="1100" u="none" strike="noStrike">
                          <a:effectLst/>
                        </a:rPr>
                        <a:t>Recommended</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en-US" sz="1100" u="none" strike="noStrike">
                          <a:effectLst/>
                        </a:rPr>
                        <a:t>End Query</a:t>
                      </a:r>
                      <a:endParaRPr lang="en-US"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r>
                        <a:rPr lang="en-US" sz="1100" u="none" strike="noStrike">
                          <a:effectLst/>
                        </a:rPr>
                        <a:t>End Query</a:t>
                      </a:r>
                      <a:endParaRPr lang="en-US"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638906015"/>
                  </a:ext>
                </a:extLst>
              </a:tr>
              <a:tr h="219200">
                <a:tc>
                  <a:txBody>
                    <a:bodyPr/>
                    <a:lstStyle/>
                    <a:p>
                      <a:pPr algn="ctr" fontAlgn="b"/>
                      <a:r>
                        <a:rPr lang="en-US" sz="1100" b="1" u="none" strike="noStrike" dirty="0">
                          <a:solidFill>
                            <a:srgbClr val="00B0F0"/>
                          </a:solidFill>
                          <a:effectLst/>
                        </a:rPr>
                        <a:t>Jan</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1</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564092041"/>
                  </a:ext>
                </a:extLst>
              </a:tr>
              <a:tr h="219200">
                <a:tc>
                  <a:txBody>
                    <a:bodyPr/>
                    <a:lstStyle/>
                    <a:p>
                      <a:pPr algn="ctr" fontAlgn="b"/>
                      <a:r>
                        <a:rPr lang="en-US" sz="1100" b="1" u="none" strike="noStrike" dirty="0">
                          <a:solidFill>
                            <a:srgbClr val="00B0F0"/>
                          </a:solidFill>
                          <a:effectLst/>
                        </a:rPr>
                        <a:t>Feb</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585036047"/>
                  </a:ext>
                </a:extLst>
              </a:tr>
              <a:tr h="219200">
                <a:tc>
                  <a:txBody>
                    <a:bodyPr/>
                    <a:lstStyle/>
                    <a:p>
                      <a:pPr algn="ctr" fontAlgn="b"/>
                      <a:r>
                        <a:rPr lang="en-US" sz="1100" b="1" u="none" strike="noStrike" dirty="0">
                          <a:solidFill>
                            <a:srgbClr val="00B0F0"/>
                          </a:solidFill>
                          <a:effectLst/>
                        </a:rPr>
                        <a:t>Mar</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373948610"/>
                  </a:ext>
                </a:extLst>
              </a:tr>
              <a:tr h="219200">
                <a:tc>
                  <a:txBody>
                    <a:bodyPr/>
                    <a:lstStyle/>
                    <a:p>
                      <a:pPr algn="ctr" fontAlgn="b"/>
                      <a:r>
                        <a:rPr lang="en-US" sz="1100" b="1" u="none" strike="noStrike" dirty="0">
                          <a:solidFill>
                            <a:srgbClr val="00B0F0"/>
                          </a:solidFill>
                          <a:effectLst/>
                        </a:rPr>
                        <a:t>Apr</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169948970"/>
                  </a:ext>
                </a:extLst>
              </a:tr>
              <a:tr h="219200">
                <a:tc>
                  <a:txBody>
                    <a:bodyPr/>
                    <a:lstStyle/>
                    <a:p>
                      <a:pPr algn="ctr" fontAlgn="b"/>
                      <a:r>
                        <a:rPr lang="en-US" sz="1100" b="1" u="none" strike="noStrike" dirty="0">
                          <a:solidFill>
                            <a:srgbClr val="00B0F0"/>
                          </a:solidFill>
                          <a:effectLst/>
                        </a:rPr>
                        <a:t>May</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305996348"/>
                  </a:ext>
                </a:extLst>
              </a:tr>
              <a:tr h="219200">
                <a:tc>
                  <a:txBody>
                    <a:bodyPr/>
                    <a:lstStyle/>
                    <a:p>
                      <a:pPr algn="ctr" fontAlgn="b"/>
                      <a:r>
                        <a:rPr lang="en-US" sz="1100" b="1" u="none" strike="noStrike" dirty="0">
                          <a:solidFill>
                            <a:srgbClr val="00B0F0"/>
                          </a:solidFill>
                          <a:effectLst/>
                        </a:rPr>
                        <a:t>June</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3</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279412761"/>
                  </a:ext>
                </a:extLst>
              </a:tr>
              <a:tr h="219200">
                <a:tc>
                  <a:txBody>
                    <a:bodyPr/>
                    <a:lstStyle/>
                    <a:p>
                      <a:pPr algn="ctr" fontAlgn="b"/>
                      <a:r>
                        <a:rPr lang="en-US" sz="1100" b="1" u="none" strike="noStrike" dirty="0">
                          <a:solidFill>
                            <a:srgbClr val="00B0F0"/>
                          </a:solidFill>
                          <a:effectLst/>
                        </a:rPr>
                        <a:t>July</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2063593805"/>
                  </a:ext>
                </a:extLst>
              </a:tr>
              <a:tr h="219200">
                <a:tc>
                  <a:txBody>
                    <a:bodyPr/>
                    <a:lstStyle/>
                    <a:p>
                      <a:pPr algn="ctr" fontAlgn="b"/>
                      <a:r>
                        <a:rPr lang="en-US" sz="1100" b="1" u="none" strike="noStrike" dirty="0">
                          <a:solidFill>
                            <a:srgbClr val="00B0F0"/>
                          </a:solidFill>
                          <a:effectLst/>
                        </a:rPr>
                        <a:t>Aug</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3</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879457088"/>
                  </a:ext>
                </a:extLst>
              </a:tr>
              <a:tr h="219200">
                <a:tc>
                  <a:txBody>
                    <a:bodyPr/>
                    <a:lstStyle/>
                    <a:p>
                      <a:pPr algn="ctr" fontAlgn="b"/>
                      <a:r>
                        <a:rPr lang="en-US" sz="1100" b="1" u="none" strike="noStrike" dirty="0">
                          <a:solidFill>
                            <a:srgbClr val="00B0F0"/>
                          </a:solidFill>
                          <a:effectLst/>
                        </a:rPr>
                        <a:t>Sep</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0</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151204657"/>
                  </a:ext>
                </a:extLst>
              </a:tr>
              <a:tr h="219200">
                <a:tc>
                  <a:txBody>
                    <a:bodyPr/>
                    <a:lstStyle/>
                    <a:p>
                      <a:pPr algn="ctr" fontAlgn="b"/>
                      <a:r>
                        <a:rPr lang="en-US" sz="1100" b="1" u="none" strike="noStrike" dirty="0">
                          <a:solidFill>
                            <a:srgbClr val="00B0F0"/>
                          </a:solidFill>
                          <a:effectLst/>
                        </a:rPr>
                        <a:t>Oct</a:t>
                      </a:r>
                      <a:endParaRPr lang="en-US" sz="1100" b="1" i="0" u="none" strike="noStrike" dirty="0">
                        <a:solidFill>
                          <a:srgbClr val="00B0F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5</a:t>
                      </a:r>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1492226889"/>
                  </a:ext>
                </a:extLst>
              </a:tr>
              <a:tr h="229164">
                <a:tc>
                  <a:txBody>
                    <a:bodyPr/>
                    <a:lstStyle/>
                    <a:p>
                      <a:pPr algn="ctr" fontAlgn="b"/>
                      <a:r>
                        <a:rPr lang="en-US" sz="1100" b="1" u="none" strike="noStrike" dirty="0">
                          <a:effectLst/>
                        </a:rPr>
                        <a:t>Total</a:t>
                      </a:r>
                      <a:endParaRPr lang="en-US" sz="1100" b="1" i="0" u="none" strike="noStrike" dirty="0">
                        <a:solidFill>
                          <a:srgbClr val="000000"/>
                        </a:solidFill>
                        <a:effectLst/>
                        <a:latin typeface="Vrinda" panose="020B0502040204020203" pitchFamily="34" charset="0"/>
                      </a:endParaRPr>
                    </a:p>
                  </a:txBody>
                  <a:tcPr marL="9525" marR="9525" marT="9525" marB="0" anchor="b"/>
                </a:tc>
                <a:tc>
                  <a:txBody>
                    <a:bodyPr/>
                    <a:lstStyle/>
                    <a:p>
                      <a:pPr algn="ctr" fontAlgn="b"/>
                      <a:r>
                        <a:rPr lang="bn-BD" sz="1100" u="none" strike="noStrike">
                          <a:effectLst/>
                        </a:rPr>
                        <a:t>12</a:t>
                      </a:r>
                      <a:endParaRPr lang="bn-BD" sz="1100" b="1" i="0" u="none" strike="noStrike">
                        <a:solidFill>
                          <a:srgbClr val="000000"/>
                        </a:solidFill>
                        <a:effectLst/>
                        <a:latin typeface="Vrinda" panose="020B0502040204020203" pitchFamily="34" charset="0"/>
                      </a:endParaRPr>
                    </a:p>
                  </a:txBody>
                  <a:tcPr marL="9525" marR="9525" marT="9525" marB="0" anchor="b"/>
                </a:tc>
                <a:tc>
                  <a:txBody>
                    <a:bodyPr/>
                    <a:lstStyle/>
                    <a:p>
                      <a:pPr algn="ctr"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a:solidFill>
                          <a:srgbClr val="000000"/>
                        </a:solidFill>
                        <a:effectLst/>
                        <a:latin typeface="Vrinda" panose="020B0502040204020203" pitchFamily="34" charset="0"/>
                      </a:endParaRPr>
                    </a:p>
                  </a:txBody>
                  <a:tcPr marL="9525" marR="9525" marT="9525" marB="0" anchor="b"/>
                </a:tc>
                <a:tc>
                  <a:txBody>
                    <a:bodyPr/>
                    <a:lstStyle/>
                    <a:p>
                      <a:pPr algn="l" fontAlgn="b"/>
                      <a:endParaRPr lang="bn-BD" sz="1100" b="0" i="0" u="none" strike="noStrike" dirty="0">
                        <a:solidFill>
                          <a:srgbClr val="000000"/>
                        </a:solidFill>
                        <a:effectLst/>
                        <a:latin typeface="Vrinda" panose="020B0502040204020203" pitchFamily="34" charset="0"/>
                      </a:endParaRPr>
                    </a:p>
                  </a:txBody>
                  <a:tcPr marL="9525" marR="9525" marT="9525" marB="0" anchor="b"/>
                </a:tc>
                <a:extLst>
                  <a:ext uri="{0D108BD9-81ED-4DB2-BD59-A6C34878D82A}">
                    <a16:rowId xmlns="" xmlns:a16="http://schemas.microsoft.com/office/drawing/2014/main" val="320275474"/>
                  </a:ext>
                </a:extLst>
              </a:tr>
            </a:tbl>
          </a:graphicData>
        </a:graphic>
      </p:graphicFrame>
    </p:spTree>
    <p:extLst>
      <p:ext uri="{BB962C8B-B14F-4D97-AF65-F5344CB8AC3E}">
        <p14:creationId xmlns:p14="http://schemas.microsoft.com/office/powerpoint/2010/main" val="3495537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r>
              <a:rPr lang="en-US" sz="6000" dirty="0" smtClean="0"/>
              <a:t>ANY QUESTION ?</a:t>
            </a:r>
            <a:endParaRPr lang="en-US" sz="6000" dirty="0"/>
          </a:p>
        </p:txBody>
      </p:sp>
    </p:spTree>
    <p:extLst>
      <p:ext uri="{BB962C8B-B14F-4D97-AF65-F5344CB8AC3E}">
        <p14:creationId xmlns:p14="http://schemas.microsoft.com/office/powerpoint/2010/main" val="1592649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744BA-5ACA-4DBD-A565-1865A522A3D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During memo 2020-21</a:t>
            </a:r>
          </a:p>
        </p:txBody>
      </p:sp>
      <p:sp>
        <p:nvSpPr>
          <p:cNvPr id="3" name="Content Placeholder 2">
            <a:extLst>
              <a:ext uri="{FF2B5EF4-FFF2-40B4-BE49-F238E27FC236}">
                <a16:creationId xmlns="" xmlns:a16="http://schemas.microsoft.com/office/drawing/2014/main" id="{FA7B0BD7-4FE1-4DBB-9A0D-02CC3A9ACFB2}"/>
              </a:ext>
            </a:extLst>
          </p:cNvPr>
          <p:cNvSpPr>
            <a:spLocks noGrp="1"/>
          </p:cNvSpPr>
          <p:nvPr>
            <p:ph idx="1"/>
          </p:nvPr>
        </p:nvSpPr>
        <p:spPr/>
        <p:txBody>
          <a:bodyPr/>
          <a:lstStyle/>
          <a:p>
            <a:pPr>
              <a:buFont typeface="Wingdings" panose="05000000000000000000"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a:buClr>
                <a:srgbClr val="0070C0"/>
              </a:buClr>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Pre-approved Casa Memo (Start date 23</a:t>
            </a:r>
            <a:r>
              <a:rPr lang="en-US" sz="2800" baseline="30000" dirty="0">
                <a:solidFill>
                  <a:srgbClr val="002060"/>
                </a:solidFill>
                <a:latin typeface="Times New Roman" panose="02020603050405020304" pitchFamily="18" charset="0"/>
                <a:cs typeface="Times New Roman" panose="02020603050405020304" pitchFamily="18" charset="0"/>
              </a:rPr>
              <a:t>rd</a:t>
            </a:r>
            <a:r>
              <a:rPr lang="en-US" sz="2800" dirty="0">
                <a:solidFill>
                  <a:srgbClr val="002060"/>
                </a:solidFill>
                <a:latin typeface="Times New Roman" panose="02020603050405020304" pitchFamily="18" charset="0"/>
                <a:cs typeface="Times New Roman" panose="02020603050405020304" pitchFamily="18" charset="0"/>
              </a:rPr>
              <a:t>  April 2020)</a:t>
            </a:r>
          </a:p>
          <a:p>
            <a:pPr>
              <a:buClr>
                <a:srgbClr val="0070C0"/>
              </a:buClr>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Employee Banking Memo (Start date 27</a:t>
            </a:r>
            <a:r>
              <a:rPr lang="en-US" sz="2800" baseline="30000" dirty="0">
                <a:solidFill>
                  <a:srgbClr val="002060"/>
                </a:solidFill>
                <a:latin typeface="Times New Roman" panose="02020603050405020304" pitchFamily="18" charset="0"/>
                <a:cs typeface="Times New Roman" panose="02020603050405020304" pitchFamily="18" charset="0"/>
              </a:rPr>
              <a:t>th</a:t>
            </a:r>
            <a:r>
              <a:rPr lang="en-US" sz="2800" dirty="0">
                <a:solidFill>
                  <a:srgbClr val="002060"/>
                </a:solidFill>
                <a:latin typeface="Times New Roman" panose="02020603050405020304" pitchFamily="18" charset="0"/>
                <a:cs typeface="Times New Roman" panose="02020603050405020304" pitchFamily="18" charset="0"/>
              </a:rPr>
              <a:t>  May 2020)</a:t>
            </a:r>
          </a:p>
          <a:p>
            <a:pPr>
              <a:buClr>
                <a:srgbClr val="0070C0"/>
              </a:buClr>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SBC Campaign Memo ( Start date 28</a:t>
            </a:r>
            <a:r>
              <a:rPr lang="en-US" sz="2800" baseline="30000" dirty="0">
                <a:solidFill>
                  <a:srgbClr val="002060"/>
                </a:solidFill>
                <a:latin typeface="Times New Roman" panose="02020603050405020304" pitchFamily="18" charset="0"/>
                <a:cs typeface="Times New Roman" panose="02020603050405020304" pitchFamily="18" charset="0"/>
              </a:rPr>
              <a:t>th</a:t>
            </a:r>
            <a:r>
              <a:rPr lang="en-US" sz="2800" dirty="0">
                <a:solidFill>
                  <a:srgbClr val="002060"/>
                </a:solidFill>
                <a:latin typeface="Times New Roman" panose="02020603050405020304" pitchFamily="18" charset="0"/>
                <a:cs typeface="Times New Roman" panose="02020603050405020304" pitchFamily="18" charset="0"/>
              </a:rPr>
              <a:t> April 2021)</a:t>
            </a:r>
          </a:p>
          <a:p>
            <a:pPr>
              <a:buFont typeface="Wingdings" panose="05000000000000000000"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39646" y="1853754"/>
            <a:ext cx="1142250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4811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3FBC9785-414E-4605-80CF-78774B6D8EC0}"/>
              </a:ext>
            </a:extLst>
          </p:cNvPr>
          <p:cNvGraphicFramePr>
            <a:graphicFrameLocks/>
          </p:cNvGraphicFramePr>
          <p:nvPr>
            <p:extLst>
              <p:ext uri="{D42A27DB-BD31-4B8C-83A1-F6EECF244321}">
                <p14:modId xmlns:p14="http://schemas.microsoft.com/office/powerpoint/2010/main" val="2734080005"/>
              </p:ext>
            </p:extLst>
          </p:nvPr>
        </p:nvGraphicFramePr>
        <p:xfrm>
          <a:off x="174941" y="496868"/>
          <a:ext cx="11880209" cy="6361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66034688"/>
              </p:ext>
            </p:extLst>
          </p:nvPr>
        </p:nvGraphicFramePr>
        <p:xfrm>
          <a:off x="10734468" y="5438838"/>
          <a:ext cx="609600" cy="1329222"/>
        </p:xfrm>
        <a:graphic>
          <a:graphicData uri="http://schemas.openxmlformats.org/drawingml/2006/table">
            <a:tbl>
              <a:tblPr/>
              <a:tblGrid>
                <a:gridCol w="609600"/>
              </a:tblGrid>
              <a:tr h="267949">
                <a:tc>
                  <a:txBody>
                    <a:bodyPr/>
                    <a:lstStyle/>
                    <a:p>
                      <a:pPr algn="ctr" fontAlgn="ctr"/>
                      <a:r>
                        <a:rPr lang="en-US" sz="1200" b="1" i="0" u="none" strike="noStrike" dirty="0">
                          <a:solidFill>
                            <a:srgbClr val="FF0000"/>
                          </a:solidFill>
                          <a:effectLst/>
                          <a:latin typeface="Times New Roman" panose="02020603050405020304" pitchFamily="18" charset="0"/>
                          <a:cs typeface="Times New Roman" panose="02020603050405020304" pitchFamily="18" charset="0"/>
                        </a:rPr>
                        <a:t>Total</a:t>
                      </a:r>
                    </a:p>
                  </a:txBody>
                  <a:tcPr marL="9525" marR="9525" marT="9525" marB="0" anchor="ctr">
                    <a:lnL w="6350" cap="flat" cmpd="sng" algn="ctr">
                      <a:solidFill>
                        <a:srgbClr val="B1A0C7"/>
                      </a:solidFill>
                      <a:prstDash val="solid"/>
                      <a:round/>
                      <a:headEnd type="none" w="med" len="med"/>
                      <a:tailEnd type="none" w="med" len="med"/>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r h="190500">
                <a:tc>
                  <a:txBody>
                    <a:bodyPr/>
                    <a:lstStyle/>
                    <a:p>
                      <a:pPr algn="ctr" fontAlgn="ctr"/>
                      <a:r>
                        <a:rPr lang="en-US" sz="1200" b="0" i="0" u="none" strike="noStrike">
                          <a:solidFill>
                            <a:srgbClr val="FF0000"/>
                          </a:solidFill>
                          <a:effectLst/>
                          <a:latin typeface="Times New Roman" panose="02020603050405020304" pitchFamily="18" charset="0"/>
                          <a:cs typeface="Times New Roman" panose="02020603050405020304" pitchFamily="18" charset="0"/>
                        </a:rPr>
                        <a:t>6</a:t>
                      </a: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r h="259205">
                <a:tc>
                  <a:txBody>
                    <a:bodyPr/>
                    <a:lstStyle/>
                    <a:p>
                      <a:pPr algn="ctr" fontAlgn="ctr"/>
                      <a:r>
                        <a:rPr lang="en-US" sz="1200" b="0" i="0" u="none" strike="noStrike" dirty="0">
                          <a:solidFill>
                            <a:srgbClr val="FF0000"/>
                          </a:solidFill>
                          <a:effectLst/>
                          <a:latin typeface="Times New Roman" panose="02020603050405020304" pitchFamily="18" charset="0"/>
                          <a:cs typeface="Times New Roman" panose="02020603050405020304" pitchFamily="18" charset="0"/>
                        </a:rPr>
                        <a:t>42</a:t>
                      </a: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r h="224853">
                <a:tc>
                  <a:txBody>
                    <a:bodyPr/>
                    <a:lstStyle/>
                    <a:p>
                      <a:pPr algn="ctr" fontAlgn="ctr"/>
                      <a:r>
                        <a:rPr lang="en-US" sz="1200" b="0" i="0" u="none" strike="noStrike">
                          <a:solidFill>
                            <a:srgbClr val="FF0000"/>
                          </a:solidFill>
                          <a:effectLst/>
                          <a:latin typeface="Times New Roman" panose="02020603050405020304" pitchFamily="18" charset="0"/>
                          <a:cs typeface="Times New Roman" panose="02020603050405020304" pitchFamily="18" charset="0"/>
                        </a:rPr>
                        <a:t>317</a:t>
                      </a: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r h="190500">
                <a:tc>
                  <a:txBody>
                    <a:bodyPr/>
                    <a:lstStyle/>
                    <a:p>
                      <a:pPr algn="ctr" fontAlgn="ctr"/>
                      <a:r>
                        <a:rPr lang="en-US" sz="1200" b="0" i="0" u="none" strike="noStrike">
                          <a:solidFill>
                            <a:srgbClr val="FF0000"/>
                          </a:solidFill>
                          <a:effectLst/>
                          <a:latin typeface="Times New Roman" panose="02020603050405020304" pitchFamily="18" charset="0"/>
                          <a:cs typeface="Times New Roman" panose="02020603050405020304" pitchFamily="18" charset="0"/>
                        </a:rPr>
                        <a:t>253</a:t>
                      </a: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r h="190500">
                <a:tc>
                  <a:txBody>
                    <a:bodyPr/>
                    <a:lstStyle/>
                    <a:p>
                      <a:pPr algn="ctr" fontAlgn="ctr"/>
                      <a:r>
                        <a:rPr lang="en-US" sz="1200" b="0" i="0" u="none" strike="noStrike" dirty="0">
                          <a:solidFill>
                            <a:srgbClr val="FF0000"/>
                          </a:solidFill>
                          <a:effectLst/>
                          <a:latin typeface="Times New Roman" panose="02020603050405020304" pitchFamily="18" charset="0"/>
                          <a:cs typeface="Times New Roman" panose="02020603050405020304" pitchFamily="18" charset="0"/>
                        </a:rPr>
                        <a:t>6046</a:t>
                      </a: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63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D27F2984-086C-4A96-8952-704EE92D1863}"/>
              </a:ext>
            </a:extLst>
          </p:cNvPr>
          <p:cNvGraphicFramePr>
            <a:graphicFrameLocks/>
          </p:cNvGraphicFramePr>
          <p:nvPr>
            <p:extLst>
              <p:ext uri="{D42A27DB-BD31-4B8C-83A1-F6EECF244321}">
                <p14:modId xmlns:p14="http://schemas.microsoft.com/office/powerpoint/2010/main" val="29151685"/>
              </p:ext>
            </p:extLst>
          </p:nvPr>
        </p:nvGraphicFramePr>
        <p:xfrm>
          <a:off x="121920" y="891064"/>
          <a:ext cx="6278880" cy="5707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 xmlns:a16="http://schemas.microsoft.com/office/drawing/2014/main" id="{5BAA4A35-CD46-4134-9598-662C249C461F}"/>
              </a:ext>
            </a:extLst>
          </p:cNvPr>
          <p:cNvGraphicFramePr>
            <a:graphicFrameLocks/>
          </p:cNvGraphicFramePr>
          <p:nvPr>
            <p:extLst>
              <p:ext uri="{D42A27DB-BD31-4B8C-83A1-F6EECF244321}">
                <p14:modId xmlns:p14="http://schemas.microsoft.com/office/powerpoint/2010/main" val="2418423601"/>
              </p:ext>
            </p:extLst>
          </p:nvPr>
        </p:nvGraphicFramePr>
        <p:xfrm>
          <a:off x="6278880" y="1021081"/>
          <a:ext cx="5913119" cy="5577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478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 xmlns:a16="http://schemas.microsoft.com/office/drawing/2014/main" id="{61B1B476-70CB-4AAA-9783-0E890EF64D32}"/>
              </a:ext>
            </a:extLst>
          </p:cNvPr>
          <p:cNvGraphicFramePr>
            <a:graphicFrameLocks/>
          </p:cNvGraphicFramePr>
          <p:nvPr>
            <p:extLst>
              <p:ext uri="{D42A27DB-BD31-4B8C-83A1-F6EECF244321}">
                <p14:modId xmlns:p14="http://schemas.microsoft.com/office/powerpoint/2010/main" val="2285066701"/>
              </p:ext>
            </p:extLst>
          </p:nvPr>
        </p:nvGraphicFramePr>
        <p:xfrm>
          <a:off x="106680" y="487680"/>
          <a:ext cx="11873826" cy="6126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21231487"/>
              </p:ext>
            </p:extLst>
          </p:nvPr>
        </p:nvGraphicFramePr>
        <p:xfrm>
          <a:off x="10549572" y="5608320"/>
          <a:ext cx="673100" cy="883920"/>
        </p:xfrm>
        <a:graphic>
          <a:graphicData uri="http://schemas.openxmlformats.org/drawingml/2006/table">
            <a:tbl>
              <a:tblPr>
                <a:tableStyleId>{5C22544A-7EE6-4342-B048-85BDC9FD1C3A}</a:tableStyleId>
              </a:tblPr>
              <a:tblGrid>
                <a:gridCol w="673100"/>
              </a:tblGrid>
              <a:tr h="248098">
                <a:tc>
                  <a:txBody>
                    <a:bodyPr/>
                    <a:lstStyle/>
                    <a:p>
                      <a:pPr algn="ctr" fontAlgn="b"/>
                      <a:r>
                        <a:rPr lang="en-US" sz="1200" u="none" strike="noStrike" dirty="0">
                          <a:solidFill>
                            <a:srgbClr val="FF0000"/>
                          </a:solidFill>
                          <a:effectLst/>
                          <a:latin typeface="Times New Roman" panose="02020603050405020304" pitchFamily="18" charset="0"/>
                          <a:cs typeface="Times New Roman" panose="02020603050405020304" pitchFamily="18" charset="0"/>
                        </a:rPr>
                        <a:t>Total</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193862">
                <a:tc>
                  <a:txBody>
                    <a:bodyPr/>
                    <a:lstStyle/>
                    <a:p>
                      <a:pPr algn="ctr" fontAlgn="b"/>
                      <a:r>
                        <a:rPr lang="en-US" sz="1200" u="none" strike="noStrike" dirty="0">
                          <a:solidFill>
                            <a:srgbClr val="FF0000"/>
                          </a:solidFill>
                          <a:effectLst/>
                          <a:latin typeface="Times New Roman" panose="02020603050405020304" pitchFamily="18" charset="0"/>
                          <a:cs typeface="Times New Roman" panose="02020603050405020304" pitchFamily="18" charset="0"/>
                        </a:rPr>
                        <a:t>70</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193862">
                <a:tc>
                  <a:txBody>
                    <a:bodyPr/>
                    <a:lstStyle/>
                    <a:p>
                      <a:pPr algn="ctr" fontAlgn="b"/>
                      <a:r>
                        <a:rPr lang="en-US" sz="1200" u="none" strike="noStrike" dirty="0">
                          <a:solidFill>
                            <a:srgbClr val="FF0000"/>
                          </a:solidFill>
                          <a:effectLst/>
                          <a:latin typeface="Times New Roman" panose="02020603050405020304" pitchFamily="18" charset="0"/>
                          <a:cs typeface="Times New Roman" panose="02020603050405020304" pitchFamily="18" charset="0"/>
                        </a:rPr>
                        <a:t>14</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248098">
                <a:tc>
                  <a:txBody>
                    <a:bodyPr/>
                    <a:lstStyle/>
                    <a:p>
                      <a:pPr algn="ctr" fontAlgn="b"/>
                      <a:r>
                        <a:rPr lang="en-US" sz="1200" u="none" strike="noStrike" dirty="0">
                          <a:solidFill>
                            <a:srgbClr val="FF0000"/>
                          </a:solidFill>
                          <a:effectLst/>
                          <a:latin typeface="Times New Roman" panose="02020603050405020304" pitchFamily="18" charset="0"/>
                          <a:cs typeface="Times New Roman" panose="02020603050405020304" pitchFamily="18" charset="0"/>
                        </a:rPr>
                        <a:t>219</a:t>
                      </a: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207587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9C5566BD-3CF8-452F-8280-7F0DD8E63FA8}"/>
              </a:ext>
            </a:extLst>
          </p:cNvPr>
          <p:cNvGraphicFramePr>
            <a:graphicFrameLocks/>
          </p:cNvGraphicFramePr>
          <p:nvPr>
            <p:extLst>
              <p:ext uri="{D42A27DB-BD31-4B8C-83A1-F6EECF244321}">
                <p14:modId xmlns:p14="http://schemas.microsoft.com/office/powerpoint/2010/main" val="2676368503"/>
              </p:ext>
            </p:extLst>
          </p:nvPr>
        </p:nvGraphicFramePr>
        <p:xfrm>
          <a:off x="120014" y="1066800"/>
          <a:ext cx="6113146"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 xmlns:a16="http://schemas.microsoft.com/office/drawing/2014/main" id="{1628BC0E-D8E9-436D-B22A-1510F74F689C}"/>
              </a:ext>
            </a:extLst>
          </p:cNvPr>
          <p:cNvGraphicFramePr>
            <a:graphicFrameLocks/>
          </p:cNvGraphicFramePr>
          <p:nvPr>
            <p:extLst>
              <p:ext uri="{D42A27DB-BD31-4B8C-83A1-F6EECF244321}">
                <p14:modId xmlns:p14="http://schemas.microsoft.com/office/powerpoint/2010/main" val="1135996182"/>
              </p:ext>
            </p:extLst>
          </p:nvPr>
        </p:nvGraphicFramePr>
        <p:xfrm>
          <a:off x="6233160" y="1219199"/>
          <a:ext cx="5835968" cy="5410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867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5A03DA09-3491-4C69-AD08-5A6E952E87D5}"/>
              </a:ext>
            </a:extLst>
          </p:cNvPr>
          <p:cNvGraphicFramePr>
            <a:graphicFrameLocks/>
          </p:cNvGraphicFramePr>
          <p:nvPr>
            <p:extLst/>
          </p:nvPr>
        </p:nvGraphicFramePr>
        <p:xfrm>
          <a:off x="0" y="466531"/>
          <a:ext cx="11943184" cy="61955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5094166"/>
              </p:ext>
            </p:extLst>
          </p:nvPr>
        </p:nvGraphicFramePr>
        <p:xfrm>
          <a:off x="10355470" y="5713398"/>
          <a:ext cx="609600" cy="822312"/>
        </p:xfrm>
        <a:graphic>
          <a:graphicData uri="http://schemas.openxmlformats.org/drawingml/2006/table">
            <a:tbl>
              <a:tblPr/>
              <a:tblGrid>
                <a:gridCol w="609600"/>
              </a:tblGrid>
              <a:tr h="205578">
                <a:tc>
                  <a:txBody>
                    <a:bodyPr/>
                    <a:lstStyle/>
                    <a:p>
                      <a:pPr algn="ctr" fontAlgn="ctr"/>
                      <a:r>
                        <a:rPr lang="en-US" sz="1100" b="1" i="0" u="none" strike="noStrike">
                          <a:solidFill>
                            <a:srgbClr val="FF0000"/>
                          </a:solidFill>
                          <a:effectLst/>
                          <a:latin typeface="Times New Roman" panose="02020603050405020304" pitchFamily="18" charset="0"/>
                          <a:cs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5578">
                <a:tc>
                  <a:txBody>
                    <a:bodyPr/>
                    <a:lstStyle/>
                    <a:p>
                      <a:pPr algn="ctr" fontAlgn="b"/>
                      <a:r>
                        <a:rPr lang="en-US" sz="1100" b="0" i="0" u="none" strike="noStrike">
                          <a:solidFill>
                            <a:srgbClr val="FF0000"/>
                          </a:solidFill>
                          <a:effectLst/>
                          <a:latin typeface="Times New Roman" panose="02020603050405020304" pitchFamily="18" charset="0"/>
                          <a:cs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5578">
                <a:tc>
                  <a:txBody>
                    <a:bodyPr/>
                    <a:lstStyle/>
                    <a:p>
                      <a:pPr algn="ctr" fontAlgn="b"/>
                      <a:r>
                        <a:rPr lang="en-US" sz="1100" b="0" i="0" u="none" strike="noStrike">
                          <a:solidFill>
                            <a:srgbClr val="FF0000"/>
                          </a:solidFill>
                          <a:effectLst/>
                          <a:latin typeface="Times New Roman" panose="02020603050405020304" pitchFamily="18" charset="0"/>
                          <a:cs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5578">
                <a:tc>
                  <a:txBody>
                    <a:bodyPr/>
                    <a:lstStyle/>
                    <a:p>
                      <a:pPr algn="ctr" fontAlgn="b"/>
                      <a:r>
                        <a:rPr lang="en-US" sz="1100" b="0" i="0" u="none" strike="noStrike" dirty="0">
                          <a:solidFill>
                            <a:srgbClr val="FF0000"/>
                          </a:solidFill>
                          <a:effectLst/>
                          <a:latin typeface="Times New Roman" panose="02020603050405020304" pitchFamily="18" charset="0"/>
                          <a:cs typeface="Times New Roman" panose="02020603050405020304" pitchFamily="18"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20790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618DC606-58E4-4CA1-B927-F4EB103AF36E}"/>
              </a:ext>
            </a:extLst>
          </p:cNvPr>
          <p:cNvGraphicFramePr>
            <a:graphicFrameLocks/>
          </p:cNvGraphicFramePr>
          <p:nvPr>
            <p:extLst/>
          </p:nvPr>
        </p:nvGraphicFramePr>
        <p:xfrm>
          <a:off x="0" y="0"/>
          <a:ext cx="6456784" cy="6857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0409494B-CF9F-4DF3-9424-BB7A0AE185B7}"/>
              </a:ext>
            </a:extLst>
          </p:cNvPr>
          <p:cNvGraphicFramePr>
            <a:graphicFrameLocks/>
          </p:cNvGraphicFramePr>
          <p:nvPr>
            <p:extLst>
              <p:ext uri="{D42A27DB-BD31-4B8C-83A1-F6EECF244321}">
                <p14:modId xmlns:p14="http://schemas.microsoft.com/office/powerpoint/2010/main" val="2094797940"/>
              </p:ext>
            </p:extLst>
          </p:nvPr>
        </p:nvGraphicFramePr>
        <p:xfrm>
          <a:off x="6456785" y="1196310"/>
          <a:ext cx="5735216" cy="5661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55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 xmlns:a16="http://schemas.microsoft.com/office/drawing/2014/main" id="{6526887E-262D-4CD6-998A-E7C3219CD49F}"/>
              </a:ext>
            </a:extLst>
          </p:cNvPr>
          <p:cNvGraphicFramePr>
            <a:graphicFrameLocks/>
          </p:cNvGraphicFramePr>
          <p:nvPr>
            <p:extLst>
              <p:ext uri="{D42A27DB-BD31-4B8C-83A1-F6EECF244321}">
                <p14:modId xmlns:p14="http://schemas.microsoft.com/office/powerpoint/2010/main" val="1471027533"/>
              </p:ext>
            </p:extLst>
          </p:nvPr>
        </p:nvGraphicFramePr>
        <p:xfrm>
          <a:off x="0" y="201976"/>
          <a:ext cx="12036490" cy="6656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90892314"/>
              </p:ext>
            </p:extLst>
          </p:nvPr>
        </p:nvGraphicFramePr>
        <p:xfrm>
          <a:off x="10955077" y="5074596"/>
          <a:ext cx="609600" cy="1626006"/>
        </p:xfrm>
        <a:graphic>
          <a:graphicData uri="http://schemas.openxmlformats.org/drawingml/2006/table">
            <a:tbl>
              <a:tblPr/>
              <a:tblGrid>
                <a:gridCol w="609600"/>
              </a:tblGrid>
              <a:tr h="271001">
                <a:tc>
                  <a:txBody>
                    <a:bodyPr/>
                    <a:lstStyle/>
                    <a:p>
                      <a:pPr algn="ctr" fontAlgn="b"/>
                      <a:r>
                        <a:rPr lang="en-US" sz="1200" b="1" i="0" u="none" strike="noStrike">
                          <a:solidFill>
                            <a:srgbClr val="FF0000"/>
                          </a:solidFill>
                          <a:effectLst/>
                          <a:latin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001">
                <a:tc>
                  <a:txBody>
                    <a:bodyPr/>
                    <a:lstStyle/>
                    <a:p>
                      <a:pPr algn="ctr" fontAlgn="b"/>
                      <a:r>
                        <a:rPr lang="en-US" sz="1200" b="1" i="0" u="none" strike="noStrike">
                          <a:solidFill>
                            <a:srgbClr val="FF0000"/>
                          </a:solidFill>
                          <a:effectLst/>
                          <a:latin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001">
                <a:tc>
                  <a:txBody>
                    <a:bodyPr/>
                    <a:lstStyle/>
                    <a:p>
                      <a:pPr algn="ctr" fontAlgn="b"/>
                      <a:r>
                        <a:rPr lang="en-US" sz="1200" b="1" i="0" u="none" strike="noStrike">
                          <a:solidFill>
                            <a:srgbClr val="FF0000"/>
                          </a:solidFill>
                          <a:effectLst/>
                          <a:latin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001">
                <a:tc>
                  <a:txBody>
                    <a:bodyPr/>
                    <a:lstStyle/>
                    <a:p>
                      <a:pPr algn="ctr" fontAlgn="b"/>
                      <a:r>
                        <a:rPr lang="en-US" sz="1200" b="1" i="0" u="none" strike="noStrike">
                          <a:solidFill>
                            <a:srgbClr val="FF0000"/>
                          </a:solidFill>
                          <a:effectLst/>
                          <a:latin typeface="Times New Roman" panose="02020603050405020304" pitchFamily="18" charset="0"/>
                        </a:rPr>
                        <a:t>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001">
                <a:tc>
                  <a:txBody>
                    <a:bodyPr/>
                    <a:lstStyle/>
                    <a:p>
                      <a:pPr algn="ctr" fontAlgn="b"/>
                      <a:r>
                        <a:rPr lang="en-US" sz="1200" b="1" i="0" u="none" strike="noStrike">
                          <a:solidFill>
                            <a:srgbClr val="FF0000"/>
                          </a:solidFill>
                          <a:effectLst/>
                          <a:latin typeface="Times New Roman" panose="02020603050405020304" pitchFamily="18"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001">
                <a:tc>
                  <a:txBody>
                    <a:bodyPr/>
                    <a:lstStyle/>
                    <a:p>
                      <a:pPr algn="ctr" fontAlgn="b"/>
                      <a:r>
                        <a:rPr lang="en-US" sz="1200" b="1" i="0" u="none" strike="noStrike" dirty="0">
                          <a:solidFill>
                            <a:srgbClr val="FF0000"/>
                          </a:solidFill>
                          <a:effectLst/>
                          <a:latin typeface="Times New Roman" panose="02020603050405020304" pitchFamily="18"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78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TF10001119</Template>
  <TotalTime>13959</TotalTime>
  <Words>527</Words>
  <Application>Microsoft Office PowerPoint</Application>
  <PresentationFormat>Widescreen</PresentationFormat>
  <Paragraphs>205</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Adobe Fan Heiti Std B</vt:lpstr>
      <vt:lpstr>Adobe Gothic Std B</vt:lpstr>
      <vt:lpstr>Arial</vt:lpstr>
      <vt:lpstr>Arial Black</vt:lpstr>
      <vt:lpstr>Calibri</vt:lpstr>
      <vt:lpstr>Gill Sans MT</vt:lpstr>
      <vt:lpstr>Times New Roman</vt:lpstr>
      <vt:lpstr>Vrinda</vt:lpstr>
      <vt:lpstr>Wingdings</vt:lpstr>
      <vt:lpstr>Gallery</vt:lpstr>
      <vt:lpstr>MEMO Data Analysis</vt:lpstr>
      <vt:lpstr>During memo 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SBC: PORTFOLIO PERFORMANCE</vt:lpstr>
      <vt:lpstr>Major Findings</vt:lpstr>
      <vt:lpstr>Recommendation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155</cp:revision>
  <dcterms:created xsi:type="dcterms:W3CDTF">2021-10-10T16:07:10Z</dcterms:created>
  <dcterms:modified xsi:type="dcterms:W3CDTF">2021-12-12T19:26:24Z</dcterms:modified>
</cp:coreProperties>
</file>