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5.xml" ContentType="application/vnd.openxmlformats-officedocument.themeOverr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6.xml" ContentType="application/vnd.openxmlformats-officedocument.themeOverr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7.xml" ContentType="application/vnd.openxmlformats-officedocument.themeOverr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8.xml" ContentType="application/vnd.openxmlformats-officedocument.themeOverr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handoutMasterIdLst>
    <p:handoutMasterId r:id="rId20"/>
  </p:handoutMasterIdLst>
  <p:sldIdLst>
    <p:sldId id="256" r:id="rId2"/>
    <p:sldId id="257" r:id="rId3"/>
    <p:sldId id="273" r:id="rId4"/>
    <p:sldId id="274" r:id="rId5"/>
    <p:sldId id="275" r:id="rId6"/>
    <p:sldId id="276" r:id="rId7"/>
    <p:sldId id="277" r:id="rId8"/>
    <p:sldId id="289" r:id="rId9"/>
    <p:sldId id="278" r:id="rId10"/>
    <p:sldId id="279" r:id="rId11"/>
    <p:sldId id="280" r:id="rId12"/>
    <p:sldId id="281" r:id="rId13"/>
    <p:sldId id="288" r:id="rId14"/>
    <p:sldId id="290" r:id="rId15"/>
    <p:sldId id="283" r:id="rId16"/>
    <p:sldId id="284" r:id="rId17"/>
    <p:sldId id="287" r:id="rId18"/>
  </p:sldIdLst>
  <p:sldSz cx="12192000" cy="6858000"/>
  <p:notesSz cx="6858000" cy="9144000"/>
  <p:defaultTextStyle>
    <a:defPPr rtl="0">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82" autoAdjust="0"/>
    <p:restoredTop sz="86470" autoAdjust="0"/>
  </p:normalViewPr>
  <p:slideViewPr>
    <p:cSldViewPr snapToGrid="0">
      <p:cViewPr varScale="1">
        <p:scale>
          <a:sx n="63" d="100"/>
          <a:sy n="63" d="100"/>
        </p:scale>
        <p:origin x="882" y="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6" d="100"/>
          <a:sy n="96" d="100"/>
        </p:scale>
        <p:origin x="355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6.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7.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embeddings/oleObject4.bin"/></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9.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0.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embeddings/oleObject5.bin"/></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1.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2.bin"/></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600" b="0" i="0" u="none" strike="noStrike" kern="1200" spc="0" baseline="0">
                <a:solidFill>
                  <a:srgbClr val="FF0000"/>
                </a:solidFill>
                <a:latin typeface="Times New Roman" panose="02020603050405020304" pitchFamily="18" charset="0"/>
                <a:ea typeface="+mn-ea"/>
                <a:cs typeface="Times New Roman" panose="02020603050405020304" pitchFamily="18" charset="0"/>
              </a:defRPr>
            </a:pPr>
            <a:r>
              <a:rPr lang="en-US" sz="3600" b="1" dirty="0">
                <a:solidFill>
                  <a:srgbClr val="FF0000"/>
                </a:solidFill>
              </a:rPr>
              <a:t>SBC DOCTOR MONTHLY DATA</a:t>
            </a:r>
          </a:p>
        </c:rich>
      </c:tx>
      <c:layout>
        <c:manualLayout>
          <c:xMode val="edge"/>
          <c:yMode val="edge"/>
          <c:x val="0.23095570866141732"/>
          <c:y val="3.2760469377559678E-2"/>
        </c:manualLayout>
      </c:layout>
      <c:overlay val="0"/>
      <c:spPr>
        <a:noFill/>
        <a:ln>
          <a:noFill/>
        </a:ln>
        <a:effectLst/>
      </c:spPr>
      <c:txPr>
        <a:bodyPr rot="0" spcFirstLastPara="1" vertOverflow="ellipsis" vert="horz" wrap="square" anchor="ctr" anchorCtr="1"/>
        <a:lstStyle/>
        <a:p>
          <a:pPr>
            <a:defRPr sz="3600" b="0" i="0" u="none" strike="noStrike" kern="1200" spc="0" baseline="0">
              <a:solidFill>
                <a:srgbClr val="FF0000"/>
              </a:solidFill>
              <a:latin typeface="Times New Roman" panose="02020603050405020304" pitchFamily="18" charset="0"/>
              <a:ea typeface="+mn-ea"/>
              <a:cs typeface="Times New Roman" panose="02020603050405020304" pitchFamily="18" charset="0"/>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7572719816272966"/>
          <c:y val="0.16023523908693735"/>
          <c:w val="0.80760613517060365"/>
          <c:h val="0.60311622858495695"/>
        </c:manualLayout>
      </c:layout>
      <c:bar3DChart>
        <c:barDir val="col"/>
        <c:grouping val="stacked"/>
        <c:varyColors val="0"/>
        <c:ser>
          <c:idx val="0"/>
          <c:order val="0"/>
          <c:tx>
            <c:strRef>
              <c:f>'Monthly Data'!$K$27</c:f>
              <c:strCache>
                <c:ptCount val="1"/>
                <c:pt idx="0">
                  <c:v>Approved</c:v>
                </c:pt>
              </c:strCache>
            </c:strRef>
          </c:tx>
          <c:spPr>
            <a:solidFill>
              <a:schemeClr val="accent1"/>
            </a:solidFill>
            <a:ln>
              <a:noFill/>
            </a:ln>
            <a:effectLst/>
            <a:sp3d/>
          </c:spPr>
          <c:invertIfNegative val="0"/>
          <c:dLbls>
            <c:dLbl>
              <c:idx val="0"/>
              <c:tx>
                <c:strRef>
                  <c:f>'Monthly Data'!$S$28</c:f>
                  <c:strCache>
                    <c:ptCount val="1"/>
                    <c:pt idx="0">
                      <c:v>95.15%</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{A1E692AC-5051-4159-B743-C3A1537B9505}</c15:txfldGUID>
                      <c15:f>'Monthly Data'!$S$28</c15:f>
                      <c15:dlblFieldTableCache>
                        <c:ptCount val="1"/>
                        <c:pt idx="0">
                          <c:v>95.15%</c:v>
                        </c:pt>
                      </c15:dlblFieldTableCache>
                    </c15:dlblFTEntry>
                  </c15:dlblFieldTable>
                  <c15:showDataLabelsRange val="0"/>
                </c:ext>
                <c:ext xmlns:c16="http://schemas.microsoft.com/office/drawing/2014/chart" uri="{C3380CC4-5D6E-409C-BE32-E72D297353CC}">
                  <c16:uniqueId val="{00000000-CBCA-4D5A-89A7-AA1AF2A2D5C0}"/>
                </c:ext>
              </c:extLst>
            </c:dLbl>
            <c:dLbl>
              <c:idx val="1"/>
              <c:tx>
                <c:strRef>
                  <c:f>'Monthly Data'!$S$30</c:f>
                  <c:strCache>
                    <c:ptCount val="1"/>
                    <c:pt idx="0">
                      <c:v>86.68%</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{D9CFA163-382D-4036-B4EA-B880D997FB64}</c15:txfldGUID>
                      <c15:f>'Monthly Data'!$S$30</c15:f>
                      <c15:dlblFieldTableCache>
                        <c:ptCount val="1"/>
                        <c:pt idx="0">
                          <c:v>86.68%</c:v>
                        </c:pt>
                      </c15:dlblFieldTableCache>
                    </c15:dlblFTEntry>
                  </c15:dlblFieldTable>
                  <c15:showDataLabelsRange val="0"/>
                </c:ext>
                <c:ext xmlns:c16="http://schemas.microsoft.com/office/drawing/2014/chart" uri="{C3380CC4-5D6E-409C-BE32-E72D297353CC}">
                  <c16:uniqueId val="{00000001-CBCA-4D5A-89A7-AA1AF2A2D5C0}"/>
                </c:ext>
              </c:extLst>
            </c:dLbl>
            <c:dLbl>
              <c:idx val="2"/>
              <c:tx>
                <c:strRef>
                  <c:f>'Monthly Data'!$S$30</c:f>
                  <c:strCache>
                    <c:ptCount val="1"/>
                    <c:pt idx="0">
                      <c:v>86.68%</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{80BF3D32-9B8E-4E14-AEF0-3169C4DD99E7}</c15:txfldGUID>
                      <c15:f>'Monthly Data'!$S$30</c15:f>
                      <c15:dlblFieldTableCache>
                        <c:ptCount val="1"/>
                        <c:pt idx="0">
                          <c:v>86.68%</c:v>
                        </c:pt>
                      </c15:dlblFieldTableCache>
                    </c15:dlblFTEntry>
                  </c15:dlblFieldTable>
                  <c15:showDataLabelsRange val="0"/>
                </c:ext>
                <c:ext xmlns:c16="http://schemas.microsoft.com/office/drawing/2014/chart" uri="{C3380CC4-5D6E-409C-BE32-E72D297353CC}">
                  <c16:uniqueId val="{00000002-CBCA-4D5A-89A7-AA1AF2A2D5C0}"/>
                </c:ext>
              </c:extLst>
            </c:dLbl>
            <c:dLbl>
              <c:idx val="3"/>
              <c:tx>
                <c:strRef>
                  <c:f>'Monthly Data'!$S$31</c:f>
                  <c:strCache>
                    <c:ptCount val="1"/>
                    <c:pt idx="0">
                      <c:v>89.76%</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{16643ECB-99B4-4E76-B155-3688CC7A3168}</c15:txfldGUID>
                      <c15:f>'Monthly Data'!$S$31</c15:f>
                      <c15:dlblFieldTableCache>
                        <c:ptCount val="1"/>
                        <c:pt idx="0">
                          <c:v>89.76%</c:v>
                        </c:pt>
                      </c15:dlblFieldTableCache>
                    </c15:dlblFTEntry>
                  </c15:dlblFieldTable>
                  <c15:showDataLabelsRange val="0"/>
                </c:ext>
                <c:ext xmlns:c16="http://schemas.microsoft.com/office/drawing/2014/chart" uri="{C3380CC4-5D6E-409C-BE32-E72D297353CC}">
                  <c16:uniqueId val="{00000003-CBCA-4D5A-89A7-AA1AF2A2D5C0}"/>
                </c:ext>
              </c:extLst>
            </c:dLbl>
            <c:dLbl>
              <c:idx val="4"/>
              <c:tx>
                <c:strRef>
                  <c:f>'Monthly Data'!$S$32</c:f>
                  <c:strCache>
                    <c:ptCount val="1"/>
                    <c:pt idx="0">
                      <c:v>89.92%</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{C2840E79-C487-4DE6-885F-EBCB27B4F3C1}</c15:txfldGUID>
                      <c15:f>'Monthly Data'!$S$32</c15:f>
                      <c15:dlblFieldTableCache>
                        <c:ptCount val="1"/>
                        <c:pt idx="0">
                          <c:v>89.92%</c:v>
                        </c:pt>
                      </c15:dlblFieldTableCache>
                    </c15:dlblFTEntry>
                  </c15:dlblFieldTable>
                  <c15:showDataLabelsRange val="0"/>
                </c:ext>
                <c:ext xmlns:c16="http://schemas.microsoft.com/office/drawing/2014/chart" uri="{C3380CC4-5D6E-409C-BE32-E72D297353CC}">
                  <c16:uniqueId val="{00000004-CBCA-4D5A-89A7-AA1AF2A2D5C0}"/>
                </c:ext>
              </c:extLst>
            </c:dLbl>
            <c:dLbl>
              <c:idx val="5"/>
              <c:tx>
                <c:strRef>
                  <c:f>'Monthly Data'!$S$33</c:f>
                  <c:strCache>
                    <c:ptCount val="1"/>
                    <c:pt idx="0">
                      <c:v>89.94%</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{686696AA-82A8-4E9A-86DD-A1E898B05608}</c15:txfldGUID>
                      <c15:f>'Monthly Data'!$S$33</c15:f>
                      <c15:dlblFieldTableCache>
                        <c:ptCount val="1"/>
                        <c:pt idx="0">
                          <c:v>89.94%</c:v>
                        </c:pt>
                      </c15:dlblFieldTableCache>
                    </c15:dlblFTEntry>
                  </c15:dlblFieldTable>
                  <c15:showDataLabelsRange val="0"/>
                </c:ext>
                <c:ext xmlns:c16="http://schemas.microsoft.com/office/drawing/2014/chart" uri="{C3380CC4-5D6E-409C-BE32-E72D297353CC}">
                  <c16:uniqueId val="{00000005-CBCA-4D5A-89A7-AA1AF2A2D5C0}"/>
                </c:ext>
              </c:extLst>
            </c:dLbl>
            <c:dLbl>
              <c:idx val="6"/>
              <c:tx>
                <c:strRef>
                  <c:f>'Monthly Data'!$S$34</c:f>
                  <c:strCache>
                    <c:ptCount val="1"/>
                    <c:pt idx="0">
                      <c:v>83.82%</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{0CCEB082-8D8C-4EEF-8C16-BD2C0124E57D}</c15:txfldGUID>
                      <c15:f>'Monthly Data'!$S$34</c15:f>
                      <c15:dlblFieldTableCache>
                        <c:ptCount val="1"/>
                        <c:pt idx="0">
                          <c:v>83.82%</c:v>
                        </c:pt>
                      </c15:dlblFieldTableCache>
                    </c15:dlblFTEntry>
                  </c15:dlblFieldTable>
                  <c15:showDataLabelsRange val="0"/>
                </c:ext>
                <c:ext xmlns:c16="http://schemas.microsoft.com/office/drawing/2014/chart" uri="{C3380CC4-5D6E-409C-BE32-E72D297353CC}">
                  <c16:uniqueId val="{00000000-7936-49E8-856A-CC26248839ED}"/>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'Monthly Data'!$J$28:$J$34</c:f>
              <c:strCache>
                <c:ptCount val="7"/>
                <c:pt idx="0">
                  <c:v>MAY</c:v>
                </c:pt>
                <c:pt idx="1">
                  <c:v>Jun</c:v>
                </c:pt>
                <c:pt idx="2">
                  <c:v>Jul</c:v>
                </c:pt>
                <c:pt idx="3">
                  <c:v>Aug</c:v>
                </c:pt>
                <c:pt idx="4">
                  <c:v>Sep</c:v>
                </c:pt>
                <c:pt idx="5">
                  <c:v>Oct</c:v>
                </c:pt>
                <c:pt idx="6">
                  <c:v>Nov</c:v>
                </c:pt>
              </c:strCache>
            </c:strRef>
          </c:cat>
          <c:val>
            <c:numRef>
              <c:f>'Monthly Data'!$K$28:$K$34</c:f>
              <c:numCache>
                <c:formatCode>General</c:formatCode>
                <c:ptCount val="7"/>
                <c:pt idx="0">
                  <c:v>1080</c:v>
                </c:pt>
                <c:pt idx="1">
                  <c:v>1452</c:v>
                </c:pt>
                <c:pt idx="2">
                  <c:v>397</c:v>
                </c:pt>
                <c:pt idx="3">
                  <c:v>920</c:v>
                </c:pt>
                <c:pt idx="4">
                  <c:v>1312</c:v>
                </c:pt>
                <c:pt idx="5">
                  <c:v>885</c:v>
                </c:pt>
                <c:pt idx="6">
                  <c:v>772</c:v>
                </c:pt>
              </c:numCache>
            </c:numRef>
          </c:val>
          <c:extLst>
            <c:ext xmlns:c16="http://schemas.microsoft.com/office/drawing/2014/chart" uri="{C3380CC4-5D6E-409C-BE32-E72D297353CC}">
              <c16:uniqueId val="{00000006-CBCA-4D5A-89A7-AA1AF2A2D5C0}"/>
            </c:ext>
          </c:extLst>
        </c:ser>
        <c:ser>
          <c:idx val="1"/>
          <c:order val="1"/>
          <c:tx>
            <c:strRef>
              <c:f>'Monthly Data'!$L$27</c:f>
              <c:strCache>
                <c:ptCount val="1"/>
                <c:pt idx="0">
                  <c:v>Cancelled</c:v>
                </c:pt>
              </c:strCache>
            </c:strRef>
          </c:tx>
          <c:spPr>
            <a:solidFill>
              <a:schemeClr val="accent2"/>
            </a:solidFill>
            <a:ln>
              <a:noFill/>
            </a:ln>
            <a:effectLst/>
            <a:sp3d/>
          </c:spPr>
          <c:invertIfNegative val="0"/>
          <c:dLbls>
            <c:dLbl>
              <c:idx val="0"/>
              <c:layout>
                <c:manualLayout>
                  <c:x val="-1.9269944580373153E-2"/>
                  <c:y val="-4.7329236949810501E-17"/>
                </c:manualLayout>
              </c:layout>
              <c:tx>
                <c:strRef>
                  <c:f>'Monthly Data'!$T$28</c:f>
                  <c:strCache>
                    <c:ptCount val="1"/>
                    <c:pt idx="0">
                      <c:v>2.56%</c:v>
                    </c:pt>
                  </c:strCache>
                </c:strRef>
              </c:tx>
              <c:spPr>
                <a:noFill/>
                <a:ln>
                  <a:noFill/>
                </a:ln>
                <a:effectLst/>
              </c:spPr>
              <c:txPr>
                <a:bodyPr rot="0" spcFirstLastPara="1" vertOverflow="ellipsis" vert="horz" wrap="square" anchor="ctr" anchorCtr="1"/>
                <a:lstStyle/>
                <a:p>
                  <a:pPr algn="ctr" rtl="0">
                    <a:defRPr sz="12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c:ext xmlns:c15="http://schemas.microsoft.com/office/drawing/2012/chart" uri="{CE6537A1-D6FC-4f65-9D91-7224C49458BB}">
                  <c15:dlblFieldTable>
                    <c15:dlblFTEntry>
                      <c15:txfldGUID>{499A0B1E-E3F4-495E-847B-658C59BCE064}</c15:txfldGUID>
                      <c15:f>'Monthly Data'!$T$28</c15:f>
                      <c15:dlblFieldTableCache>
                        <c:ptCount val="1"/>
                        <c:pt idx="0">
                          <c:v>2.56%</c:v>
                        </c:pt>
                      </c15:dlblFieldTableCache>
                    </c15:dlblFTEntry>
                  </c15:dlblFieldTable>
                  <c15:showDataLabelsRange val="0"/>
                </c:ext>
                <c:ext xmlns:c16="http://schemas.microsoft.com/office/drawing/2014/chart" uri="{C3380CC4-5D6E-409C-BE32-E72D297353CC}">
                  <c16:uniqueId val="{00000007-CBCA-4D5A-89A7-AA1AF2A2D5C0}"/>
                </c:ext>
              </c:extLst>
            </c:dLbl>
            <c:dLbl>
              <c:idx val="1"/>
              <c:tx>
                <c:strRef>
                  <c:f>'Monthly Data'!$T$29</c:f>
                  <c:strCache>
                    <c:ptCount val="1"/>
                    <c:pt idx="0">
                      <c:v>3.62%</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{33CCDE94-2588-412A-B854-3FFAEEF1F836}</c15:txfldGUID>
                      <c15:f>'Monthly Data'!$T$29</c15:f>
                      <c15:dlblFieldTableCache>
                        <c:ptCount val="1"/>
                        <c:pt idx="0">
                          <c:v>3.62%</c:v>
                        </c:pt>
                      </c15:dlblFieldTableCache>
                    </c15:dlblFTEntry>
                  </c15:dlblFieldTable>
                  <c15:showDataLabelsRange val="0"/>
                </c:ext>
                <c:ext xmlns:c16="http://schemas.microsoft.com/office/drawing/2014/chart" uri="{C3380CC4-5D6E-409C-BE32-E72D297353CC}">
                  <c16:uniqueId val="{00000008-CBCA-4D5A-89A7-AA1AF2A2D5C0}"/>
                </c:ext>
              </c:extLst>
            </c:dLbl>
            <c:dLbl>
              <c:idx val="2"/>
              <c:layout>
                <c:manualLayout>
                  <c:x val="-1.766985740172744E-2"/>
                  <c:y val="0"/>
                </c:manualLayout>
              </c:layout>
              <c:tx>
                <c:strRef>
                  <c:f>'Monthly Data'!$T$30</c:f>
                  <c:strCache>
                    <c:ptCount val="1"/>
                    <c:pt idx="0">
                      <c:v>6.33%</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{BFAB1B4F-D62E-43E3-AFB0-B0C4C21637ED}</c15:txfldGUID>
                      <c15:f>'Monthly Data'!$T$30</c15:f>
                      <c15:dlblFieldTableCache>
                        <c:ptCount val="1"/>
                        <c:pt idx="0">
                          <c:v>6.33%</c:v>
                        </c:pt>
                      </c15:dlblFieldTableCache>
                    </c15:dlblFTEntry>
                  </c15:dlblFieldTable>
                  <c15:showDataLabelsRange val="0"/>
                </c:ext>
                <c:ext xmlns:c16="http://schemas.microsoft.com/office/drawing/2014/chart" uri="{C3380CC4-5D6E-409C-BE32-E72D297353CC}">
                  <c16:uniqueId val="{00000009-CBCA-4D5A-89A7-AA1AF2A2D5C0}"/>
                </c:ext>
              </c:extLst>
            </c:dLbl>
            <c:dLbl>
              <c:idx val="3"/>
              <c:tx>
                <c:strRef>
                  <c:f>'Monthly Data'!$T$31</c:f>
                  <c:strCache>
                    <c:ptCount val="1"/>
                    <c:pt idx="0">
                      <c:v>4.98%</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{849D0600-3C16-4C68-9F39-9A7691F42860}</c15:txfldGUID>
                      <c15:f>'Monthly Data'!$T$31</c15:f>
                      <c15:dlblFieldTableCache>
                        <c:ptCount val="1"/>
                        <c:pt idx="0">
                          <c:v>4.98%</c:v>
                        </c:pt>
                      </c15:dlblFieldTableCache>
                    </c15:dlblFTEntry>
                  </c15:dlblFieldTable>
                  <c15:showDataLabelsRange val="0"/>
                </c:ext>
                <c:ext xmlns:c16="http://schemas.microsoft.com/office/drawing/2014/chart" uri="{C3380CC4-5D6E-409C-BE32-E72D297353CC}">
                  <c16:uniqueId val="{0000000A-CBCA-4D5A-89A7-AA1AF2A2D5C0}"/>
                </c:ext>
              </c:extLst>
            </c:dLbl>
            <c:dLbl>
              <c:idx val="4"/>
              <c:tx>
                <c:strRef>
                  <c:f>'Monthly Data'!$T$32</c:f>
                  <c:strCache>
                    <c:ptCount val="1"/>
                    <c:pt idx="0">
                      <c:v>4.52%</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{FB24FE58-8C13-405E-AAFD-E800F21F2318}</c15:txfldGUID>
                      <c15:f>'Monthly Data'!$T$32</c15:f>
                      <c15:dlblFieldTableCache>
                        <c:ptCount val="1"/>
                        <c:pt idx="0">
                          <c:v>4.52%</c:v>
                        </c:pt>
                      </c15:dlblFieldTableCache>
                    </c15:dlblFTEntry>
                  </c15:dlblFieldTable>
                  <c15:showDataLabelsRange val="0"/>
                </c:ext>
                <c:ext xmlns:c16="http://schemas.microsoft.com/office/drawing/2014/chart" uri="{C3380CC4-5D6E-409C-BE32-E72D297353CC}">
                  <c16:uniqueId val="{0000000B-CBCA-4D5A-89A7-AA1AF2A2D5C0}"/>
                </c:ext>
              </c:extLst>
            </c:dLbl>
            <c:dLbl>
              <c:idx val="5"/>
              <c:layout>
                <c:manualLayout>
                  <c:x val="-1.9300285176318051E-2"/>
                  <c:y val="-2.5816245655197003E-3"/>
                </c:manualLayout>
              </c:layout>
              <c:tx>
                <c:strRef>
                  <c:f>'Monthly Data'!$T$33</c:f>
                  <c:strCache>
                    <c:ptCount val="1"/>
                    <c:pt idx="0">
                      <c:v>2.03%</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{2AF2554A-0378-40C3-92F5-1DA2708BB979}</c15:txfldGUID>
                      <c15:f>'Monthly Data'!$T$33</c15:f>
                      <c15:dlblFieldTableCache>
                        <c:ptCount val="1"/>
                        <c:pt idx="0">
                          <c:v>2.03%</c:v>
                        </c:pt>
                      </c15:dlblFieldTableCache>
                    </c15:dlblFTEntry>
                  </c15:dlblFieldTable>
                  <c15:showDataLabelsRange val="0"/>
                </c:ext>
                <c:ext xmlns:c16="http://schemas.microsoft.com/office/drawing/2014/chart" uri="{C3380CC4-5D6E-409C-BE32-E72D297353CC}">
                  <c16:uniqueId val="{0000000C-CBCA-4D5A-89A7-AA1AF2A2D5C0}"/>
                </c:ext>
              </c:extLst>
            </c:dLbl>
            <c:dLbl>
              <c:idx val="6"/>
              <c:tx>
                <c:strRef>
                  <c:f>'Monthly Data'!$T$34</c:f>
                  <c:strCache>
                    <c:ptCount val="1"/>
                    <c:pt idx="0">
                      <c:v>4.34%</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{309FDF67-9C21-4960-BCC8-B2469DB36C94}</c15:txfldGUID>
                      <c15:f>'Monthly Data'!$T$34</c15:f>
                      <c15:dlblFieldTableCache>
                        <c:ptCount val="1"/>
                        <c:pt idx="0">
                          <c:v>4.34%</c:v>
                        </c:pt>
                      </c15:dlblFieldTableCache>
                    </c15:dlblFTEntry>
                  </c15:dlblFieldTable>
                  <c15:showDataLabelsRange val="0"/>
                </c:ext>
                <c:ext xmlns:c16="http://schemas.microsoft.com/office/drawing/2014/chart" uri="{C3380CC4-5D6E-409C-BE32-E72D297353CC}">
                  <c16:uniqueId val="{00000001-7936-49E8-856A-CC26248839ED}"/>
                </c:ext>
              </c:extLst>
            </c:dLbl>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'Monthly Data'!$J$28:$J$34</c:f>
              <c:strCache>
                <c:ptCount val="7"/>
                <c:pt idx="0">
                  <c:v>MAY</c:v>
                </c:pt>
                <c:pt idx="1">
                  <c:v>Jun</c:v>
                </c:pt>
                <c:pt idx="2">
                  <c:v>Jul</c:v>
                </c:pt>
                <c:pt idx="3">
                  <c:v>Aug</c:v>
                </c:pt>
                <c:pt idx="4">
                  <c:v>Sep</c:v>
                </c:pt>
                <c:pt idx="5">
                  <c:v>Oct</c:v>
                </c:pt>
                <c:pt idx="6">
                  <c:v>Nov</c:v>
                </c:pt>
              </c:strCache>
            </c:strRef>
          </c:cat>
          <c:val>
            <c:numRef>
              <c:f>'Monthly Data'!$L$28:$L$34</c:f>
              <c:numCache>
                <c:formatCode>General</c:formatCode>
                <c:ptCount val="7"/>
                <c:pt idx="0">
                  <c:v>29</c:v>
                </c:pt>
                <c:pt idx="1">
                  <c:v>58</c:v>
                </c:pt>
                <c:pt idx="2">
                  <c:v>29</c:v>
                </c:pt>
                <c:pt idx="3">
                  <c:v>51</c:v>
                </c:pt>
                <c:pt idx="4">
                  <c:v>66</c:v>
                </c:pt>
                <c:pt idx="5">
                  <c:v>20</c:v>
                </c:pt>
                <c:pt idx="6">
                  <c:v>40</c:v>
                </c:pt>
              </c:numCache>
            </c:numRef>
          </c:val>
          <c:extLst>
            <c:ext xmlns:c16="http://schemas.microsoft.com/office/drawing/2014/chart" uri="{C3380CC4-5D6E-409C-BE32-E72D297353CC}">
              <c16:uniqueId val="{0000000D-CBCA-4D5A-89A7-AA1AF2A2D5C0}"/>
            </c:ext>
          </c:extLst>
        </c:ser>
        <c:ser>
          <c:idx val="2"/>
          <c:order val="2"/>
          <c:tx>
            <c:strRef>
              <c:f>'Monthly Data'!$M$27</c:f>
              <c:strCache>
                <c:ptCount val="1"/>
                <c:pt idx="0">
                  <c:v>Declined</c:v>
                </c:pt>
              </c:strCache>
            </c:strRef>
          </c:tx>
          <c:spPr>
            <a:solidFill>
              <a:schemeClr val="accent3"/>
            </a:solidFill>
            <a:ln>
              <a:noFill/>
            </a:ln>
            <a:effectLst/>
            <a:sp3d/>
          </c:spPr>
          <c:invertIfNegative val="0"/>
          <c:dLbls>
            <c:dLbl>
              <c:idx val="0"/>
              <c:layout>
                <c:manualLayout>
                  <c:x val="3.376365215614531E-2"/>
                  <c:y val="0"/>
                </c:manualLayout>
              </c:layout>
              <c:tx>
                <c:strRef>
                  <c:f>'Monthly Data'!$U$28</c:f>
                  <c:strCache>
                    <c:ptCount val="1"/>
                    <c:pt idx="0">
                      <c:v>2.29%</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{8284C747-CBFE-42E6-91F5-1EBBC0372285}</c15:txfldGUID>
                      <c15:f>'Monthly Data'!$U$28</c15:f>
                      <c15:dlblFieldTableCache>
                        <c:ptCount val="1"/>
                        <c:pt idx="0">
                          <c:v>2.29%</c:v>
                        </c:pt>
                      </c15:dlblFieldTableCache>
                    </c15:dlblFTEntry>
                  </c15:dlblFieldTable>
                  <c15:showDataLabelsRange val="0"/>
                </c:ext>
                <c:ext xmlns:c16="http://schemas.microsoft.com/office/drawing/2014/chart" uri="{C3380CC4-5D6E-409C-BE32-E72D297353CC}">
                  <c16:uniqueId val="{0000000E-CBCA-4D5A-89A7-AA1AF2A2D5C0}"/>
                </c:ext>
              </c:extLst>
            </c:dLbl>
            <c:dLbl>
              <c:idx val="1"/>
              <c:tx>
                <c:strRef>
                  <c:f>'Monthly Data'!$U$29</c:f>
                  <c:strCache>
                    <c:ptCount val="1"/>
                    <c:pt idx="0">
                      <c:v>5.74%</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{C1F7F5AF-F443-4133-9843-6C8E08B0A6F4}</c15:txfldGUID>
                      <c15:f>'Monthly Data'!$U$29</c15:f>
                      <c15:dlblFieldTableCache>
                        <c:ptCount val="1"/>
                        <c:pt idx="0">
                          <c:v>5.74%</c:v>
                        </c:pt>
                      </c15:dlblFieldTableCache>
                    </c15:dlblFTEntry>
                  </c15:dlblFieldTable>
                  <c15:showDataLabelsRange val="0"/>
                </c:ext>
                <c:ext xmlns:c16="http://schemas.microsoft.com/office/drawing/2014/chart" uri="{C3380CC4-5D6E-409C-BE32-E72D297353CC}">
                  <c16:uniqueId val="{0000000F-CBCA-4D5A-89A7-AA1AF2A2D5C0}"/>
                </c:ext>
              </c:extLst>
            </c:dLbl>
            <c:dLbl>
              <c:idx val="2"/>
              <c:layout>
                <c:manualLayout>
                  <c:x val="1.6055232020858148E-2"/>
                  <c:y val="-2.5816245655197003E-3"/>
                </c:manualLayout>
              </c:layout>
              <c:tx>
                <c:strRef>
                  <c:f>'Monthly Data'!$U$30</c:f>
                  <c:strCache>
                    <c:ptCount val="1"/>
                    <c:pt idx="0">
                      <c:v>6.55%</c:v>
                    </c:pt>
                  </c:strCache>
                </c:strRef>
              </c:tx>
              <c:spPr>
                <a:noFill/>
                <a:ln>
                  <a:noFill/>
                </a:ln>
                <a:effectLst/>
              </c:spPr>
              <c:txPr>
                <a:bodyPr rot="0" spcFirstLastPara="1" vertOverflow="ellipsis" vert="horz" wrap="square" anchor="ctr" anchorCtr="1"/>
                <a:lstStyle/>
                <a:p>
                  <a:pPr algn="ctr" rtl="0">
                    <a:defRPr sz="12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c:ext xmlns:c15="http://schemas.microsoft.com/office/drawing/2012/chart" uri="{CE6537A1-D6FC-4f65-9D91-7224C49458BB}">
                  <c15:dlblFieldTable>
                    <c15:dlblFTEntry>
                      <c15:txfldGUID>{FC6B67E7-5EF3-43AA-8A38-906555110005}</c15:txfldGUID>
                      <c15:f>'Monthly Data'!$U$30</c15:f>
                      <c15:dlblFieldTableCache>
                        <c:ptCount val="1"/>
                        <c:pt idx="0">
                          <c:v>6.55%</c:v>
                        </c:pt>
                      </c15:dlblFieldTableCache>
                    </c15:dlblFTEntry>
                  </c15:dlblFieldTable>
                  <c15:showDataLabelsRange val="0"/>
                </c:ext>
                <c:ext xmlns:c16="http://schemas.microsoft.com/office/drawing/2014/chart" uri="{C3380CC4-5D6E-409C-BE32-E72D297353CC}">
                  <c16:uniqueId val="{00000010-CBCA-4D5A-89A7-AA1AF2A2D5C0}"/>
                </c:ext>
              </c:extLst>
            </c:dLbl>
            <c:dLbl>
              <c:idx val="3"/>
              <c:tx>
                <c:strRef>
                  <c:f>'Monthly Data'!$U$31</c:f>
                  <c:strCache>
                    <c:ptCount val="1"/>
                    <c:pt idx="0">
                      <c:v>5.27%</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{F76306F6-1E41-4B20-935B-FAC47F85D51C}</c15:txfldGUID>
                      <c15:f>'Monthly Data'!$U$31</c15:f>
                      <c15:dlblFieldTableCache>
                        <c:ptCount val="1"/>
                        <c:pt idx="0">
                          <c:v>5.27%</c:v>
                        </c:pt>
                      </c15:dlblFieldTableCache>
                    </c15:dlblFTEntry>
                  </c15:dlblFieldTable>
                  <c15:showDataLabelsRange val="0"/>
                </c:ext>
                <c:ext xmlns:c16="http://schemas.microsoft.com/office/drawing/2014/chart" uri="{C3380CC4-5D6E-409C-BE32-E72D297353CC}">
                  <c16:uniqueId val="{00000011-CBCA-4D5A-89A7-AA1AF2A2D5C0}"/>
                </c:ext>
              </c:extLst>
            </c:dLbl>
            <c:dLbl>
              <c:idx val="4"/>
              <c:tx>
                <c:strRef>
                  <c:f>'Monthly Data'!$U$32</c:f>
                  <c:strCache>
                    <c:ptCount val="1"/>
                    <c:pt idx="0">
                      <c:v>5.48%</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{EC06759A-DEE3-4BD1-8429-31990F64C509}</c15:txfldGUID>
                      <c15:f>'Monthly Data'!$U$32</c15:f>
                      <c15:dlblFieldTableCache>
                        <c:ptCount val="1"/>
                        <c:pt idx="0">
                          <c:v>5.48%</c:v>
                        </c:pt>
                      </c15:dlblFieldTableCache>
                    </c15:dlblFTEntry>
                  </c15:dlblFieldTable>
                  <c15:showDataLabelsRange val="0"/>
                </c:ext>
                <c:ext xmlns:c16="http://schemas.microsoft.com/office/drawing/2014/chart" uri="{C3380CC4-5D6E-409C-BE32-E72D297353CC}">
                  <c16:uniqueId val="{00000012-CBCA-4D5A-89A7-AA1AF2A2D5C0}"/>
                </c:ext>
              </c:extLst>
            </c:dLbl>
            <c:dLbl>
              <c:idx val="5"/>
              <c:layout>
                <c:manualLayout>
                  <c:x val="2.4082848031287223E-2"/>
                  <c:y val="-2.5816245655197476E-3"/>
                </c:manualLayout>
              </c:layout>
              <c:tx>
                <c:strRef>
                  <c:f>'Monthly Data'!$U$33</c:f>
                  <c:strCache>
                    <c:ptCount val="1"/>
                    <c:pt idx="0">
                      <c:v>3.56%</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{605BEEBE-FE58-493C-8ACB-A723E7F9E6FD}</c15:txfldGUID>
                      <c15:f>'Monthly Data'!$U$33</c15:f>
                      <c15:dlblFieldTableCache>
                        <c:ptCount val="1"/>
                        <c:pt idx="0">
                          <c:v>3.56%</c:v>
                        </c:pt>
                      </c15:dlblFieldTableCache>
                    </c15:dlblFTEntry>
                  </c15:dlblFieldTable>
                  <c15:showDataLabelsRange val="0"/>
                </c:ext>
                <c:ext xmlns:c16="http://schemas.microsoft.com/office/drawing/2014/chart" uri="{C3380CC4-5D6E-409C-BE32-E72D297353CC}">
                  <c16:uniqueId val="{00000013-CBCA-4D5A-89A7-AA1AF2A2D5C0}"/>
                </c:ext>
              </c:extLst>
            </c:dLbl>
            <c:dLbl>
              <c:idx val="6"/>
              <c:tx>
                <c:strRef>
                  <c:f>'Monthly Data'!$U$34</c:f>
                  <c:strCache>
                    <c:ptCount val="1"/>
                    <c:pt idx="0">
                      <c:v>11.40%</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{C13BFC79-2A44-490A-B290-2844908B41CE}</c15:txfldGUID>
                      <c15:f>'Monthly Data'!$U$34</c15:f>
                      <c15:dlblFieldTableCache>
                        <c:ptCount val="1"/>
                        <c:pt idx="0">
                          <c:v>11.40%</c:v>
                        </c:pt>
                      </c15:dlblFieldTableCache>
                    </c15:dlblFTEntry>
                  </c15:dlblFieldTable>
                  <c15:showDataLabelsRange val="0"/>
                </c:ext>
                <c:ext xmlns:c16="http://schemas.microsoft.com/office/drawing/2014/chart" uri="{C3380CC4-5D6E-409C-BE32-E72D297353CC}">
                  <c16:uniqueId val="{00000003-7936-49E8-856A-CC26248839ED}"/>
                </c:ext>
              </c:extLst>
            </c:dLbl>
            <c:spPr>
              <a:noFill/>
              <a:ln>
                <a:noFill/>
              </a:ln>
              <a:effectLst/>
            </c:spPr>
            <c:txPr>
              <a:bodyPr rot="0" spcFirstLastPara="1" vertOverflow="ellipsis" vert="horz" wrap="square" anchor="ctr" anchorCtr="1"/>
              <a:lstStyle/>
              <a:p>
                <a:pPr algn="ctr">
                  <a:defRPr sz="12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'Monthly Data'!$J$28:$J$34</c:f>
              <c:strCache>
                <c:ptCount val="7"/>
                <c:pt idx="0">
                  <c:v>MAY</c:v>
                </c:pt>
                <c:pt idx="1">
                  <c:v>Jun</c:v>
                </c:pt>
                <c:pt idx="2">
                  <c:v>Jul</c:v>
                </c:pt>
                <c:pt idx="3">
                  <c:v>Aug</c:v>
                </c:pt>
                <c:pt idx="4">
                  <c:v>Sep</c:v>
                </c:pt>
                <c:pt idx="5">
                  <c:v>Oct</c:v>
                </c:pt>
                <c:pt idx="6">
                  <c:v>Nov</c:v>
                </c:pt>
              </c:strCache>
            </c:strRef>
          </c:cat>
          <c:val>
            <c:numRef>
              <c:f>'Monthly Data'!$M$28:$M$34</c:f>
              <c:numCache>
                <c:formatCode>General</c:formatCode>
                <c:ptCount val="7"/>
                <c:pt idx="0">
                  <c:v>26</c:v>
                </c:pt>
                <c:pt idx="1">
                  <c:v>92</c:v>
                </c:pt>
                <c:pt idx="2">
                  <c:v>30</c:v>
                </c:pt>
                <c:pt idx="3">
                  <c:v>54</c:v>
                </c:pt>
                <c:pt idx="4">
                  <c:v>80</c:v>
                </c:pt>
                <c:pt idx="5">
                  <c:v>35</c:v>
                </c:pt>
                <c:pt idx="6">
                  <c:v>105</c:v>
                </c:pt>
              </c:numCache>
            </c:numRef>
          </c:val>
          <c:extLst>
            <c:ext xmlns:c16="http://schemas.microsoft.com/office/drawing/2014/chart" uri="{C3380CC4-5D6E-409C-BE32-E72D297353CC}">
              <c16:uniqueId val="{00000014-CBCA-4D5A-89A7-AA1AF2A2D5C0}"/>
            </c:ext>
          </c:extLst>
        </c:ser>
        <c:ser>
          <c:idx val="3"/>
          <c:order val="3"/>
          <c:tx>
            <c:strRef>
              <c:f>'Monthly Data'!$N$27</c:f>
              <c:strCache>
                <c:ptCount val="1"/>
                <c:pt idx="0">
                  <c:v>On Process</c:v>
                </c:pt>
              </c:strCache>
            </c:strRef>
          </c:tx>
          <c:spPr>
            <a:solidFill>
              <a:schemeClr val="accent4"/>
            </a:solidFill>
            <a:ln>
              <a:noFill/>
            </a:ln>
            <a:effectLst/>
            <a:sp3d/>
          </c:spPr>
          <c:invertIfNegative val="0"/>
          <c:dLbls>
            <c:delete val="1"/>
          </c:dLbls>
          <c:cat>
            <c:strRef>
              <c:f>'Monthly Data'!$J$28:$J$34</c:f>
              <c:strCache>
                <c:ptCount val="7"/>
                <c:pt idx="0">
                  <c:v>MAY</c:v>
                </c:pt>
                <c:pt idx="1">
                  <c:v>Jun</c:v>
                </c:pt>
                <c:pt idx="2">
                  <c:v>Jul</c:v>
                </c:pt>
                <c:pt idx="3">
                  <c:v>Aug</c:v>
                </c:pt>
                <c:pt idx="4">
                  <c:v>Sep</c:v>
                </c:pt>
                <c:pt idx="5">
                  <c:v>Oct</c:v>
                </c:pt>
                <c:pt idx="6">
                  <c:v>Nov</c:v>
                </c:pt>
              </c:strCache>
            </c:strRef>
          </c:cat>
          <c:val>
            <c:numRef>
              <c:f>'Monthly Data'!$N$28:$N$34</c:f>
              <c:numCache>
                <c:formatCode>General</c:formatCode>
                <c:ptCount val="7"/>
                <c:pt idx="0">
                  <c:v>0</c:v>
                </c:pt>
                <c:pt idx="1">
                  <c:v>1</c:v>
                </c:pt>
                <c:pt idx="2">
                  <c:v>2</c:v>
                </c:pt>
                <c:pt idx="3">
                  <c:v>0</c:v>
                </c:pt>
                <c:pt idx="4">
                  <c:v>1</c:v>
                </c:pt>
                <c:pt idx="5">
                  <c:v>38</c:v>
                </c:pt>
                <c:pt idx="6">
                  <c:v>0</c:v>
                </c:pt>
              </c:numCache>
            </c:numRef>
          </c:val>
          <c:extLst>
            <c:ext xmlns:c16="http://schemas.microsoft.com/office/drawing/2014/chart" uri="{C3380CC4-5D6E-409C-BE32-E72D297353CC}">
              <c16:uniqueId val="{00000015-CBCA-4D5A-89A7-AA1AF2A2D5C0}"/>
            </c:ext>
          </c:extLst>
        </c:ser>
        <c:ser>
          <c:idx val="4"/>
          <c:order val="4"/>
          <c:tx>
            <c:strRef>
              <c:f>'Monthly Data'!$O$27</c:f>
              <c:strCache>
                <c:ptCount val="1"/>
                <c:pt idx="0">
                  <c:v>Approved Subject To</c:v>
                </c:pt>
              </c:strCache>
            </c:strRef>
          </c:tx>
          <c:spPr>
            <a:solidFill>
              <a:schemeClr val="accent5"/>
            </a:solidFill>
            <a:ln>
              <a:noFill/>
            </a:ln>
            <a:effectLst/>
            <a:sp3d/>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6-CBCA-4D5A-89A7-AA1AF2A2D5C0}"/>
                </c:ext>
              </c:extLst>
            </c:dLbl>
            <c:dLbl>
              <c:idx val="1"/>
              <c:delete val="1"/>
              <c:extLst>
                <c:ext xmlns:c15="http://schemas.microsoft.com/office/drawing/2012/chart" uri="{CE6537A1-D6FC-4f65-9D91-7224C49458BB}"/>
                <c:ext xmlns:c16="http://schemas.microsoft.com/office/drawing/2014/chart" uri="{C3380CC4-5D6E-409C-BE32-E72D297353CC}">
                  <c16:uniqueId val="{00000017-CBCA-4D5A-89A7-AA1AF2A2D5C0}"/>
                </c:ext>
              </c:extLst>
            </c:dLbl>
            <c:dLbl>
              <c:idx val="2"/>
              <c:delete val="1"/>
              <c:extLst>
                <c:ext xmlns:c15="http://schemas.microsoft.com/office/drawing/2012/chart" uri="{CE6537A1-D6FC-4f65-9D91-7224C49458BB}"/>
                <c:ext xmlns:c16="http://schemas.microsoft.com/office/drawing/2014/chart" uri="{C3380CC4-5D6E-409C-BE32-E72D297353CC}">
                  <c16:uniqueId val="{00000018-CBCA-4D5A-89A7-AA1AF2A2D5C0}"/>
                </c:ext>
              </c:extLst>
            </c:dLbl>
            <c:dLbl>
              <c:idx val="3"/>
              <c:delete val="1"/>
              <c:extLst>
                <c:ext xmlns:c15="http://schemas.microsoft.com/office/drawing/2012/chart" uri="{CE6537A1-D6FC-4f65-9D91-7224C49458BB}"/>
                <c:ext xmlns:c16="http://schemas.microsoft.com/office/drawing/2014/chart" uri="{C3380CC4-5D6E-409C-BE32-E72D297353CC}">
                  <c16:uniqueId val="{00000019-CBCA-4D5A-89A7-AA1AF2A2D5C0}"/>
                </c:ext>
              </c:extLst>
            </c:dLbl>
            <c:dLbl>
              <c:idx val="4"/>
              <c:delete val="1"/>
              <c:extLst>
                <c:ext xmlns:c15="http://schemas.microsoft.com/office/drawing/2012/chart" uri="{CE6537A1-D6FC-4f65-9D91-7224C49458BB}"/>
                <c:ext xmlns:c16="http://schemas.microsoft.com/office/drawing/2014/chart" uri="{C3380CC4-5D6E-409C-BE32-E72D297353CC}">
                  <c16:uniqueId val="{0000001A-CBCA-4D5A-89A7-AA1AF2A2D5C0}"/>
                </c:ext>
              </c:extLst>
            </c:dLbl>
            <c:dLbl>
              <c:idx val="5"/>
              <c:layout>
                <c:manualLayout>
                  <c:x val="1.2857912849421177E-2"/>
                  <c:y val="-2.3234621089677304E-2"/>
                </c:manualLayout>
              </c:layout>
              <c:tx>
                <c:strRef>
                  <c:f>'Monthly Data'!$W$33</c:f>
                  <c:strCache>
                    <c:ptCount val="1"/>
                    <c:pt idx="0">
                      <c:v>0.61%</c:v>
                    </c:pt>
                  </c:strCache>
                </c:strRef>
              </c:tx>
              <c:spPr>
                <a:noFill/>
                <a:ln>
                  <a:noFill/>
                </a:ln>
                <a:effectLst/>
              </c:spPr>
              <c:txPr>
                <a:bodyPr rot="0" spcFirstLastPara="1" vertOverflow="ellipsis" vert="horz" wrap="square" anchor="ctr" anchorCtr="1"/>
                <a:lstStyle/>
                <a:p>
                  <a:pPr algn="ctr">
                    <a:defRPr sz="1200" b="1" i="0" u="none" strike="noStrike" kern="1200" baseline="0">
                      <a:solidFill>
                        <a:srgbClr val="FFFF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c:ext xmlns:c15="http://schemas.microsoft.com/office/drawing/2012/chart" uri="{CE6537A1-D6FC-4f65-9D91-7224C49458BB}">
                  <c15:dlblFieldTable>
                    <c15:dlblFTEntry>
                      <c15:txfldGUID>{6E45797F-F8D8-4337-88F3-014432F0427D}</c15:txfldGUID>
                      <c15:f>'Monthly Data'!$W$33</c15:f>
                      <c15:dlblFieldTableCache>
                        <c:ptCount val="1"/>
                        <c:pt idx="0">
                          <c:v>0.61%</c:v>
                        </c:pt>
                      </c15:dlblFieldTableCache>
                    </c15:dlblFTEntry>
                  </c15:dlblFieldTable>
                  <c15:showDataLabelsRange val="0"/>
                </c:ext>
                <c:ext xmlns:c16="http://schemas.microsoft.com/office/drawing/2014/chart" uri="{C3380CC4-5D6E-409C-BE32-E72D297353CC}">
                  <c16:uniqueId val="{0000001B-CBCA-4D5A-89A7-AA1AF2A2D5C0}"/>
                </c:ext>
              </c:extLst>
            </c:dLbl>
            <c:dLbl>
              <c:idx val="6"/>
              <c:layout>
                <c:manualLayout>
                  <c:x val="4.8165696062575621E-3"/>
                  <c:y val="-2.3234621089677304E-2"/>
                </c:manualLayout>
              </c:layout>
              <c:tx>
                <c:strRef>
                  <c:f>'Monthly Data'!$W$34</c:f>
                  <c:strCache>
                    <c:ptCount val="1"/>
                    <c:pt idx="0">
                      <c:v>0.43%</c:v>
                    </c:pt>
                  </c:strCache>
                </c:strRef>
              </c:tx>
              <c:spPr>
                <a:noFill/>
                <a:ln>
                  <a:noFill/>
                </a:ln>
                <a:effectLst/>
              </c:spPr>
              <c:txPr>
                <a:bodyPr rot="0" spcFirstLastPara="1" vertOverflow="ellipsis" vert="horz" wrap="square" anchor="ctr" anchorCtr="1"/>
                <a:lstStyle/>
                <a:p>
                  <a:pPr algn="ctr">
                    <a:defRPr sz="1200" b="1" i="0" u="none" strike="noStrike" kern="1200" baseline="0">
                      <a:solidFill>
                        <a:srgbClr val="FFFF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c:ext xmlns:c15="http://schemas.microsoft.com/office/drawing/2012/chart" uri="{CE6537A1-D6FC-4f65-9D91-7224C49458BB}">
                  <c15:dlblFieldTable>
                    <c15:dlblFTEntry>
                      <c15:txfldGUID>{51B8FB66-17CD-4545-8EFC-1A35885C8E5C}</c15:txfldGUID>
                      <c15:f>'Monthly Data'!$W$34</c15:f>
                      <c15:dlblFieldTableCache>
                        <c:ptCount val="1"/>
                        <c:pt idx="0">
                          <c:v>0.43%</c:v>
                        </c:pt>
                      </c15:dlblFieldTableCache>
                    </c15:dlblFTEntry>
                  </c15:dlblFieldTable>
                  <c15:showDataLabelsRange val="0"/>
                </c:ext>
                <c:ext xmlns:c16="http://schemas.microsoft.com/office/drawing/2014/chart" uri="{C3380CC4-5D6E-409C-BE32-E72D297353CC}">
                  <c16:uniqueId val="{00000002-7936-49E8-856A-CC26248839ED}"/>
                </c:ext>
              </c:extLst>
            </c:dLbl>
            <c:spPr>
              <a:noFill/>
              <a:ln>
                <a:noFill/>
              </a:ln>
              <a:effectLst/>
            </c:spPr>
            <c:txPr>
              <a:bodyPr rot="0" spcFirstLastPara="1" vertOverflow="ellipsis" vert="horz" wrap="square" anchor="ctr" anchorCtr="1"/>
              <a:lstStyle/>
              <a:p>
                <a:pPr algn="ct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'Monthly Data'!$J$28:$J$34</c:f>
              <c:strCache>
                <c:ptCount val="7"/>
                <c:pt idx="0">
                  <c:v>MAY</c:v>
                </c:pt>
                <c:pt idx="1">
                  <c:v>Jun</c:v>
                </c:pt>
                <c:pt idx="2">
                  <c:v>Jul</c:v>
                </c:pt>
                <c:pt idx="3">
                  <c:v>Aug</c:v>
                </c:pt>
                <c:pt idx="4">
                  <c:v>Sep</c:v>
                </c:pt>
                <c:pt idx="5">
                  <c:v>Oct</c:v>
                </c:pt>
                <c:pt idx="6">
                  <c:v>Nov</c:v>
                </c:pt>
              </c:strCache>
            </c:strRef>
          </c:cat>
          <c:val>
            <c:numRef>
              <c:f>'Monthly Data'!$O$28:$O$34</c:f>
              <c:numCache>
                <c:formatCode>General</c:formatCode>
                <c:ptCount val="7"/>
                <c:pt idx="0">
                  <c:v>0</c:v>
                </c:pt>
                <c:pt idx="1">
                  <c:v>0</c:v>
                </c:pt>
                <c:pt idx="2">
                  <c:v>0</c:v>
                </c:pt>
                <c:pt idx="3">
                  <c:v>0</c:v>
                </c:pt>
                <c:pt idx="4">
                  <c:v>0</c:v>
                </c:pt>
                <c:pt idx="5">
                  <c:v>6</c:v>
                </c:pt>
                <c:pt idx="6">
                  <c:v>4</c:v>
                </c:pt>
              </c:numCache>
            </c:numRef>
          </c:val>
          <c:extLst>
            <c:ext xmlns:c16="http://schemas.microsoft.com/office/drawing/2014/chart" uri="{C3380CC4-5D6E-409C-BE32-E72D297353CC}">
              <c16:uniqueId val="{0000001C-CBCA-4D5A-89A7-AA1AF2A2D5C0}"/>
            </c:ext>
          </c:extLst>
        </c:ser>
        <c:dLbls>
          <c:showLegendKey val="0"/>
          <c:showVal val="1"/>
          <c:showCatName val="0"/>
          <c:showSerName val="0"/>
          <c:showPercent val="0"/>
          <c:showBubbleSize val="0"/>
        </c:dLbls>
        <c:gapWidth val="37"/>
        <c:shape val="box"/>
        <c:axId val="-1844547216"/>
        <c:axId val="-1844551024"/>
        <c:axId val="0"/>
      </c:bar3DChart>
      <c:catAx>
        <c:axId val="-18445472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844551024"/>
        <c:crosses val="autoZero"/>
        <c:auto val="1"/>
        <c:lblAlgn val="ctr"/>
        <c:lblOffset val="100"/>
        <c:noMultiLvlLbl val="0"/>
      </c:catAx>
      <c:valAx>
        <c:axId val="-1844551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84454721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rgbClr val="0070C0"/>
                </a:solidFill>
                <a:latin typeface="Times New Roman" panose="02020603050405020304" pitchFamily="18" charset="0"/>
                <a:ea typeface="+mn-ea"/>
                <a:cs typeface="Times New Roman" panose="02020603050405020304" pitchFamily="18" charset="0"/>
              </a:defRPr>
            </a:pPr>
            <a:r>
              <a:rPr lang="en-US" sz="2000" b="1" dirty="0">
                <a:solidFill>
                  <a:srgbClr val="FF0000"/>
                </a:solidFill>
              </a:rPr>
              <a:t>NON CADR</a:t>
            </a:r>
            <a:r>
              <a:rPr lang="en-US" sz="2000" b="1" baseline="0" dirty="0">
                <a:solidFill>
                  <a:srgbClr val="FF0000"/>
                </a:solidFill>
              </a:rPr>
              <a:t>E 9TH AND 10TH GRADE</a:t>
            </a:r>
            <a:endParaRPr lang="en-US" sz="2000" b="1" dirty="0">
              <a:solidFill>
                <a:srgbClr val="FF0000"/>
              </a:solidFill>
            </a:endParaRPr>
          </a:p>
        </c:rich>
      </c:tx>
      <c:layout>
        <c:manualLayout>
          <c:xMode val="edge"/>
          <c:yMode val="edge"/>
          <c:x val="0.3183254854269591"/>
          <c:y val="2.2222222222222223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rgbClr val="0070C0"/>
              </a:solidFill>
              <a:latin typeface="Times New Roman" panose="02020603050405020304" pitchFamily="18" charset="0"/>
              <a:ea typeface="+mn-ea"/>
              <a:cs typeface="Times New Roman" panose="02020603050405020304" pitchFamily="18" charset="0"/>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'Monthly Data'!$K$2</c:f>
              <c:strCache>
                <c:ptCount val="1"/>
                <c:pt idx="0">
                  <c:v>Approved</c:v>
                </c:pt>
              </c:strCache>
            </c:strRef>
          </c:tx>
          <c:spPr>
            <a:solidFill>
              <a:schemeClr val="accent1"/>
            </a:solidFill>
            <a:ln>
              <a:noFill/>
            </a:ln>
            <a:effectLst/>
            <a:sp3d/>
          </c:spPr>
          <c:invertIfNegative val="0"/>
          <c:dLbls>
            <c:dLbl>
              <c:idx val="0"/>
              <c:tx>
                <c:strRef>
                  <c:f>'Monthly Data'!$S$3</c:f>
                  <c:strCache>
                    <c:ptCount val="1"/>
                    <c:pt idx="0">
                      <c:v>8.04%</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{8B4341E8-6269-4104-9B58-1C0CE83FEA24}</c15:txfldGUID>
                      <c15:f>'Monthly Data'!$S$3</c15:f>
                      <c15:dlblFieldTableCache>
                        <c:ptCount val="1"/>
                        <c:pt idx="0">
                          <c:v>8.04%</c:v>
                        </c:pt>
                      </c15:dlblFieldTableCache>
                    </c15:dlblFTEntry>
                  </c15:dlblFieldTable>
                  <c15:showDataLabelsRange val="0"/>
                </c:ext>
                <c:ext xmlns:c16="http://schemas.microsoft.com/office/drawing/2014/chart" uri="{C3380CC4-5D6E-409C-BE32-E72D297353CC}">
                  <c16:uniqueId val="{00000000-28F1-4304-A982-3163C7EADD84}"/>
                </c:ext>
              </c:extLst>
            </c:dLbl>
            <c:dLbl>
              <c:idx val="1"/>
              <c:tx>
                <c:strRef>
                  <c:f>'Monthly Data'!$S$4</c:f>
                  <c:strCache>
                    <c:ptCount val="1"/>
                    <c:pt idx="0">
                      <c:v>7.69%</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{E7527831-73BA-4E5F-BB29-0712F341D163}</c15:txfldGUID>
                      <c15:f>'Monthly Data'!$S$4</c15:f>
                      <c15:dlblFieldTableCache>
                        <c:ptCount val="1"/>
                        <c:pt idx="0">
                          <c:v>7.69%</c:v>
                        </c:pt>
                      </c15:dlblFieldTableCache>
                    </c15:dlblFTEntry>
                  </c15:dlblFieldTable>
                  <c15:showDataLabelsRange val="0"/>
                </c:ext>
                <c:ext xmlns:c16="http://schemas.microsoft.com/office/drawing/2014/chart" uri="{C3380CC4-5D6E-409C-BE32-E72D297353CC}">
                  <c16:uniqueId val="{00000001-28F1-4304-A982-3163C7EADD84}"/>
                </c:ext>
              </c:extLst>
            </c:dLbl>
            <c:dLbl>
              <c:idx val="3"/>
              <c:tx>
                <c:strRef>
                  <c:f>'Monthly Data'!$S$6</c:f>
                  <c:strCache>
                    <c:ptCount val="1"/>
                    <c:pt idx="0">
                      <c:v>9.16%</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{13E20752-BFA7-4562-89D9-ABFD242D05E5}</c15:txfldGUID>
                      <c15:f>'Monthly Data'!$S$6</c15:f>
                      <c15:dlblFieldTableCache>
                        <c:ptCount val="1"/>
                        <c:pt idx="0">
                          <c:v>9.16%</c:v>
                        </c:pt>
                      </c15:dlblFieldTableCache>
                    </c15:dlblFTEntry>
                  </c15:dlblFieldTable>
                  <c15:showDataLabelsRange val="0"/>
                </c:ext>
                <c:ext xmlns:c16="http://schemas.microsoft.com/office/drawing/2014/chart" uri="{C3380CC4-5D6E-409C-BE32-E72D297353CC}">
                  <c16:uniqueId val="{00000002-28F1-4304-A982-3163C7EADD84}"/>
                </c:ext>
              </c:extLst>
            </c:dLbl>
            <c:dLbl>
              <c:idx val="4"/>
              <c:tx>
                <c:strRef>
                  <c:f>'Monthly Data'!$S$7</c:f>
                  <c:strCache>
                    <c:ptCount val="1"/>
                    <c:pt idx="0">
                      <c:v>12.60%</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{A3D846F8-7BD3-4E44-BD86-DBE3F7EB7147}</c15:txfldGUID>
                      <c15:f>'Monthly Data'!$S$7</c15:f>
                      <c15:dlblFieldTableCache>
                        <c:ptCount val="1"/>
                        <c:pt idx="0">
                          <c:v>12.60%</c:v>
                        </c:pt>
                      </c15:dlblFieldTableCache>
                    </c15:dlblFTEntry>
                  </c15:dlblFieldTable>
                  <c15:showDataLabelsRange val="0"/>
                </c:ext>
                <c:ext xmlns:c16="http://schemas.microsoft.com/office/drawing/2014/chart" uri="{C3380CC4-5D6E-409C-BE32-E72D297353CC}">
                  <c16:uniqueId val="{00000003-28F1-4304-A982-3163C7EADD84}"/>
                </c:ext>
              </c:extLst>
            </c:dLbl>
            <c:dLbl>
              <c:idx val="5"/>
              <c:tx>
                <c:strRef>
                  <c:f>'Monthly Data'!$S$8</c:f>
                  <c:strCache>
                    <c:ptCount val="1"/>
                    <c:pt idx="0">
                      <c:v>8.85%</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{ACF3BDD7-DA43-4EAD-97BB-D825E5BBE14E}</c15:txfldGUID>
                      <c15:f>'Monthly Data'!$S$8</c15:f>
                      <c15:dlblFieldTableCache>
                        <c:ptCount val="1"/>
                        <c:pt idx="0">
                          <c:v>8.85%</c:v>
                        </c:pt>
                      </c15:dlblFieldTableCache>
                    </c15:dlblFTEntry>
                  </c15:dlblFieldTable>
                  <c15:showDataLabelsRange val="0"/>
                </c:ext>
                <c:ext xmlns:c16="http://schemas.microsoft.com/office/drawing/2014/chart" uri="{C3380CC4-5D6E-409C-BE32-E72D297353CC}">
                  <c16:uniqueId val="{00000004-28F1-4304-A982-3163C7EADD84}"/>
                </c:ext>
              </c:extLst>
            </c:dLbl>
            <c:dLbl>
              <c:idx val="6"/>
              <c:tx>
                <c:strRef>
                  <c:f>'Monthly Data'!$S$9</c:f>
                  <c:strCache>
                    <c:ptCount val="1"/>
                    <c:pt idx="0">
                      <c:v>85.71%</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{A1E5D753-C331-48AB-A998-AB5B38570164}</c15:txfldGUID>
                      <c15:f>'Monthly Data'!$S$9</c15:f>
                      <c15:dlblFieldTableCache>
                        <c:ptCount val="1"/>
                        <c:pt idx="0">
                          <c:v>85.71%</c:v>
                        </c:pt>
                      </c15:dlblFieldTableCache>
                    </c15:dlblFTEntry>
                  </c15:dlblFieldTable>
                  <c15:showDataLabelsRange val="0"/>
                </c:ext>
                <c:ext xmlns:c16="http://schemas.microsoft.com/office/drawing/2014/chart" uri="{C3380CC4-5D6E-409C-BE32-E72D297353CC}">
                  <c16:uniqueId val="{00000000-5225-4A9D-B85C-69CBF43A9741}"/>
                </c:ext>
              </c:extLst>
            </c:dLbl>
            <c:spPr>
              <a:noFill/>
              <a:ln>
                <a:noFill/>
              </a:ln>
              <a:effectLst/>
            </c:spPr>
            <c:txPr>
              <a:bodyPr rot="0" spcFirstLastPara="1" vertOverflow="ellipsis" vert="horz" wrap="square" anchor="ctr" anchorCtr="1"/>
              <a:lstStyle/>
              <a:p>
                <a:pPr>
                  <a:defRPr sz="1400" b="1" i="0" u="none" strike="noStrike" kern="1200" baseline="0">
                    <a:solidFill>
                      <a:srgbClr val="7030A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'Monthly Data'!$J$3:$J$9</c:f>
              <c:strCache>
                <c:ptCount val="7"/>
                <c:pt idx="0">
                  <c:v>May</c:v>
                </c:pt>
                <c:pt idx="1">
                  <c:v>Jun</c:v>
                </c:pt>
                <c:pt idx="2">
                  <c:v>Jul</c:v>
                </c:pt>
                <c:pt idx="3">
                  <c:v>Aug</c:v>
                </c:pt>
                <c:pt idx="4">
                  <c:v>Sep</c:v>
                </c:pt>
                <c:pt idx="5">
                  <c:v>Oct</c:v>
                </c:pt>
                <c:pt idx="6">
                  <c:v>Nov</c:v>
                </c:pt>
              </c:strCache>
            </c:strRef>
          </c:cat>
          <c:val>
            <c:numRef>
              <c:f>'Monthly Data'!$K$3:$K$9</c:f>
              <c:numCache>
                <c:formatCode>General</c:formatCode>
                <c:ptCount val="7"/>
                <c:pt idx="0">
                  <c:v>9</c:v>
                </c:pt>
                <c:pt idx="1">
                  <c:v>8</c:v>
                </c:pt>
                <c:pt idx="2">
                  <c:v>0</c:v>
                </c:pt>
                <c:pt idx="3">
                  <c:v>12</c:v>
                </c:pt>
                <c:pt idx="4">
                  <c:v>16</c:v>
                </c:pt>
                <c:pt idx="5">
                  <c:v>10</c:v>
                </c:pt>
                <c:pt idx="6">
                  <c:v>6</c:v>
                </c:pt>
              </c:numCache>
            </c:numRef>
          </c:val>
          <c:extLst>
            <c:ext xmlns:c16="http://schemas.microsoft.com/office/drawing/2014/chart" uri="{C3380CC4-5D6E-409C-BE32-E72D297353CC}">
              <c16:uniqueId val="{00000005-28F1-4304-A982-3163C7EADD84}"/>
            </c:ext>
          </c:extLst>
        </c:ser>
        <c:ser>
          <c:idx val="1"/>
          <c:order val="1"/>
          <c:tx>
            <c:strRef>
              <c:f>'Monthly Data'!$L$2</c:f>
              <c:strCache>
                <c:ptCount val="1"/>
                <c:pt idx="0">
                  <c:v>Cancelled</c:v>
                </c:pt>
              </c:strCache>
            </c:strRef>
          </c:tx>
          <c:spPr>
            <a:solidFill>
              <a:schemeClr val="accent2"/>
            </a:solidFill>
            <a:ln>
              <a:noFill/>
            </a:ln>
            <a:effectLst/>
            <a:sp3d/>
          </c:spPr>
          <c:invertIfNegative val="0"/>
          <c:dLbls>
            <c:dLbl>
              <c:idx val="0"/>
              <c:tx>
                <c:strRef>
                  <c:f>'Monthly Data'!$T$3</c:f>
                  <c:strCache>
                    <c:ptCount val="1"/>
                    <c:pt idx="0">
                      <c:v>16.96%</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{A6E2B77E-7D5B-4144-A50E-0A95A3C6C940}</c15:txfldGUID>
                      <c15:f>'Monthly Data'!$T$3</c15:f>
                      <c15:dlblFieldTableCache>
                        <c:ptCount val="1"/>
                        <c:pt idx="0">
                          <c:v>16.96%</c:v>
                        </c:pt>
                      </c15:dlblFieldTableCache>
                    </c15:dlblFTEntry>
                  </c15:dlblFieldTable>
                  <c15:showDataLabelsRange val="0"/>
                </c:ext>
                <c:ext xmlns:c16="http://schemas.microsoft.com/office/drawing/2014/chart" uri="{C3380CC4-5D6E-409C-BE32-E72D297353CC}">
                  <c16:uniqueId val="{00000006-28F1-4304-A982-3163C7EADD84}"/>
                </c:ext>
              </c:extLst>
            </c:dLbl>
            <c:dLbl>
              <c:idx val="1"/>
              <c:tx>
                <c:strRef>
                  <c:f>'Monthly Data'!$T$4</c:f>
                  <c:strCache>
                    <c:ptCount val="1"/>
                    <c:pt idx="0">
                      <c:v>15.38%</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{3BC2BB15-EB59-4526-ABA1-FB2DEA406860}</c15:txfldGUID>
                      <c15:f>'Monthly Data'!$T$4</c15:f>
                      <c15:dlblFieldTableCache>
                        <c:ptCount val="1"/>
                        <c:pt idx="0">
                          <c:v>15.38%</c:v>
                        </c:pt>
                      </c15:dlblFieldTableCache>
                    </c15:dlblFTEntry>
                  </c15:dlblFieldTable>
                  <c15:showDataLabelsRange val="0"/>
                </c:ext>
                <c:ext xmlns:c16="http://schemas.microsoft.com/office/drawing/2014/chart" uri="{C3380CC4-5D6E-409C-BE32-E72D297353CC}">
                  <c16:uniqueId val="{00000007-28F1-4304-A982-3163C7EADD84}"/>
                </c:ext>
              </c:extLst>
            </c:dLbl>
            <c:dLbl>
              <c:idx val="2"/>
              <c:tx>
                <c:strRef>
                  <c:f>'Monthly Data'!$T$5</c:f>
                  <c:strCache>
                    <c:ptCount val="1"/>
                    <c:pt idx="0">
                      <c:v>25.00%</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{09E4BEE7-A97C-400C-8F67-7BAA3EDB55DE}</c15:txfldGUID>
                      <c15:f>'Monthly Data'!$T$5</c15:f>
                      <c15:dlblFieldTableCache>
                        <c:ptCount val="1"/>
                        <c:pt idx="0">
                          <c:v>25.00%</c:v>
                        </c:pt>
                      </c15:dlblFieldTableCache>
                    </c15:dlblFTEntry>
                  </c15:dlblFieldTable>
                  <c15:showDataLabelsRange val="0"/>
                </c:ext>
                <c:ext xmlns:c16="http://schemas.microsoft.com/office/drawing/2014/chart" uri="{C3380CC4-5D6E-409C-BE32-E72D297353CC}">
                  <c16:uniqueId val="{00000008-28F1-4304-A982-3163C7EADD84}"/>
                </c:ext>
              </c:extLst>
            </c:dLbl>
            <c:dLbl>
              <c:idx val="3"/>
              <c:tx>
                <c:strRef>
                  <c:f>'Monthly Data'!$T$6</c:f>
                  <c:strCache>
                    <c:ptCount val="1"/>
                    <c:pt idx="0">
                      <c:v>11.45%</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{A0883482-CDC2-4862-9DCC-3DD9B994CE45}</c15:txfldGUID>
                      <c15:f>'Monthly Data'!$T$6</c15:f>
                      <c15:dlblFieldTableCache>
                        <c:ptCount val="1"/>
                        <c:pt idx="0">
                          <c:v>11.45%</c:v>
                        </c:pt>
                      </c15:dlblFieldTableCache>
                    </c15:dlblFTEntry>
                  </c15:dlblFieldTable>
                  <c15:showDataLabelsRange val="0"/>
                </c:ext>
                <c:ext xmlns:c16="http://schemas.microsoft.com/office/drawing/2014/chart" uri="{C3380CC4-5D6E-409C-BE32-E72D297353CC}">
                  <c16:uniqueId val="{00000009-28F1-4304-A982-3163C7EADD84}"/>
                </c:ext>
              </c:extLst>
            </c:dLbl>
            <c:dLbl>
              <c:idx val="4"/>
              <c:tx>
                <c:strRef>
                  <c:f>'Monthly Data'!$T$7</c:f>
                  <c:strCache>
                    <c:ptCount val="1"/>
                    <c:pt idx="0">
                      <c:v>14.17%</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{CB9790F3-3923-42F4-B846-4DEE7BBD0992}</c15:txfldGUID>
                      <c15:f>'Monthly Data'!$T$7</c15:f>
                      <c15:dlblFieldTableCache>
                        <c:ptCount val="1"/>
                        <c:pt idx="0">
                          <c:v>14.17%</c:v>
                        </c:pt>
                      </c15:dlblFieldTableCache>
                    </c15:dlblFTEntry>
                  </c15:dlblFieldTable>
                  <c15:showDataLabelsRange val="0"/>
                </c:ext>
                <c:ext xmlns:c16="http://schemas.microsoft.com/office/drawing/2014/chart" uri="{C3380CC4-5D6E-409C-BE32-E72D297353CC}">
                  <c16:uniqueId val="{0000000A-28F1-4304-A982-3163C7EADD84}"/>
                </c:ext>
              </c:extLst>
            </c:dLbl>
            <c:dLbl>
              <c:idx val="5"/>
              <c:tx>
                <c:strRef>
                  <c:f>'Monthly Data'!$T$8</c:f>
                  <c:strCache>
                    <c:ptCount val="1"/>
                    <c:pt idx="0">
                      <c:v>22.12%</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{6AFA61C4-A3E0-4099-B593-BCBA99AECF46}</c15:txfldGUID>
                      <c15:f>'Monthly Data'!$T$8</c15:f>
                      <c15:dlblFieldTableCache>
                        <c:ptCount val="1"/>
                        <c:pt idx="0">
                          <c:v>22.12%</c:v>
                        </c:pt>
                      </c15:dlblFieldTableCache>
                    </c15:dlblFTEntry>
                  </c15:dlblFieldTable>
                  <c15:showDataLabelsRange val="0"/>
                </c:ext>
                <c:ext xmlns:c16="http://schemas.microsoft.com/office/drawing/2014/chart" uri="{C3380CC4-5D6E-409C-BE32-E72D297353CC}">
                  <c16:uniqueId val="{0000000B-28F1-4304-A982-3163C7EADD84}"/>
                </c:ext>
              </c:extLst>
            </c:dLbl>
            <c:dLbl>
              <c:idx val="6"/>
              <c:delete val="1"/>
              <c:extLst>
                <c:ext xmlns:c15="http://schemas.microsoft.com/office/drawing/2012/chart" uri="{CE6537A1-D6FC-4f65-9D91-7224C49458BB}"/>
                <c:ext xmlns:c16="http://schemas.microsoft.com/office/drawing/2014/chart" uri="{C3380CC4-5D6E-409C-BE32-E72D297353CC}">
                  <c16:uniqueId val="{00000006-EA95-4D2E-A734-5D1B4B6BB445}"/>
                </c:ext>
              </c:extLst>
            </c:dLbl>
            <c:spPr>
              <a:noFill/>
              <a:ln>
                <a:noFill/>
              </a:ln>
              <a:effectLst/>
            </c:spPr>
            <c:txPr>
              <a:bodyPr rot="0" spcFirstLastPara="1" vertOverflow="ellipsis" vert="horz" wrap="square" anchor="ctr" anchorCtr="1"/>
              <a:lstStyle/>
              <a:p>
                <a:pPr>
                  <a:defRPr sz="1400" b="1" i="0" u="none" strike="noStrike" kern="1200" baseline="0">
                    <a:solidFill>
                      <a:srgbClr val="FFFF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'Monthly Data'!$J$3:$J$9</c:f>
              <c:strCache>
                <c:ptCount val="7"/>
                <c:pt idx="0">
                  <c:v>May</c:v>
                </c:pt>
                <c:pt idx="1">
                  <c:v>Jun</c:v>
                </c:pt>
                <c:pt idx="2">
                  <c:v>Jul</c:v>
                </c:pt>
                <c:pt idx="3">
                  <c:v>Aug</c:v>
                </c:pt>
                <c:pt idx="4">
                  <c:v>Sep</c:v>
                </c:pt>
                <c:pt idx="5">
                  <c:v>Oct</c:v>
                </c:pt>
                <c:pt idx="6">
                  <c:v>Nov</c:v>
                </c:pt>
              </c:strCache>
            </c:strRef>
          </c:cat>
          <c:val>
            <c:numRef>
              <c:f>'Monthly Data'!$L$3:$L$9</c:f>
              <c:numCache>
                <c:formatCode>General</c:formatCode>
                <c:ptCount val="7"/>
                <c:pt idx="0">
                  <c:v>19</c:v>
                </c:pt>
                <c:pt idx="1">
                  <c:v>16</c:v>
                </c:pt>
                <c:pt idx="2">
                  <c:v>11</c:v>
                </c:pt>
                <c:pt idx="3">
                  <c:v>15</c:v>
                </c:pt>
                <c:pt idx="4">
                  <c:v>18</c:v>
                </c:pt>
                <c:pt idx="5">
                  <c:v>25</c:v>
                </c:pt>
                <c:pt idx="6">
                  <c:v>0</c:v>
                </c:pt>
              </c:numCache>
            </c:numRef>
          </c:val>
          <c:extLst>
            <c:ext xmlns:c16="http://schemas.microsoft.com/office/drawing/2014/chart" uri="{C3380CC4-5D6E-409C-BE32-E72D297353CC}">
              <c16:uniqueId val="{0000000C-28F1-4304-A982-3163C7EADD84}"/>
            </c:ext>
          </c:extLst>
        </c:ser>
        <c:ser>
          <c:idx val="2"/>
          <c:order val="2"/>
          <c:tx>
            <c:strRef>
              <c:f>'Monthly Data'!$M$2</c:f>
              <c:strCache>
                <c:ptCount val="1"/>
                <c:pt idx="0">
                  <c:v>Declined</c:v>
                </c:pt>
              </c:strCache>
            </c:strRef>
          </c:tx>
          <c:spPr>
            <a:solidFill>
              <a:schemeClr val="accent3"/>
            </a:solidFill>
            <a:ln>
              <a:noFill/>
            </a:ln>
            <a:effectLst/>
            <a:sp3d/>
          </c:spPr>
          <c:invertIfNegative val="0"/>
          <c:dLbls>
            <c:dLbl>
              <c:idx val="0"/>
              <c:tx>
                <c:strRef>
                  <c:f>'Monthly Data'!$U$3</c:f>
                  <c:strCache>
                    <c:ptCount val="1"/>
                    <c:pt idx="0">
                      <c:v>72.32%</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{E054D388-CDD2-4F74-A796-C27D9B518D44}</c15:txfldGUID>
                      <c15:f>'Monthly Data'!$U$3</c15:f>
                      <c15:dlblFieldTableCache>
                        <c:ptCount val="1"/>
                        <c:pt idx="0">
                          <c:v>72.32%</c:v>
                        </c:pt>
                      </c15:dlblFieldTableCache>
                    </c15:dlblFTEntry>
                  </c15:dlblFieldTable>
                  <c15:showDataLabelsRange val="0"/>
                </c:ext>
                <c:ext xmlns:c16="http://schemas.microsoft.com/office/drawing/2014/chart" uri="{C3380CC4-5D6E-409C-BE32-E72D297353CC}">
                  <c16:uniqueId val="{0000000D-28F1-4304-A982-3163C7EADD84}"/>
                </c:ext>
              </c:extLst>
            </c:dLbl>
            <c:dLbl>
              <c:idx val="1"/>
              <c:tx>
                <c:strRef>
                  <c:f>'Monthly Data'!$U$4</c:f>
                  <c:strCache>
                    <c:ptCount val="1"/>
                    <c:pt idx="0">
                      <c:v>75.96%</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{80A24B49-CAA5-449F-959E-268DBA64D03E}</c15:txfldGUID>
                      <c15:f>'Monthly Data'!$U$4</c15:f>
                      <c15:dlblFieldTableCache>
                        <c:ptCount val="1"/>
                        <c:pt idx="0">
                          <c:v>75.96%</c:v>
                        </c:pt>
                      </c15:dlblFieldTableCache>
                    </c15:dlblFTEntry>
                  </c15:dlblFieldTable>
                  <c15:showDataLabelsRange val="0"/>
                </c:ext>
                <c:ext xmlns:c16="http://schemas.microsoft.com/office/drawing/2014/chart" uri="{C3380CC4-5D6E-409C-BE32-E72D297353CC}">
                  <c16:uniqueId val="{0000000E-28F1-4304-A982-3163C7EADD84}"/>
                </c:ext>
              </c:extLst>
            </c:dLbl>
            <c:dLbl>
              <c:idx val="2"/>
              <c:tx>
                <c:strRef>
                  <c:f>'Monthly Data'!$U$5</c:f>
                  <c:strCache>
                    <c:ptCount val="1"/>
                    <c:pt idx="0">
                      <c:v>75.00%</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{08E6C2C7-7DEC-4873-A6E7-8FF32DAD8407}</c15:txfldGUID>
                      <c15:f>'Monthly Data'!$U$5</c15:f>
                      <c15:dlblFieldTableCache>
                        <c:ptCount val="1"/>
                        <c:pt idx="0">
                          <c:v>75.00%</c:v>
                        </c:pt>
                      </c15:dlblFieldTableCache>
                    </c15:dlblFTEntry>
                  </c15:dlblFieldTable>
                  <c15:showDataLabelsRange val="0"/>
                </c:ext>
                <c:ext xmlns:c16="http://schemas.microsoft.com/office/drawing/2014/chart" uri="{C3380CC4-5D6E-409C-BE32-E72D297353CC}">
                  <c16:uniqueId val="{0000000F-28F1-4304-A982-3163C7EADD84}"/>
                </c:ext>
              </c:extLst>
            </c:dLbl>
            <c:dLbl>
              <c:idx val="3"/>
              <c:tx>
                <c:strRef>
                  <c:f>'Monthly Data'!$U$6</c:f>
                  <c:strCache>
                    <c:ptCount val="1"/>
                    <c:pt idx="0">
                      <c:v>77.86%</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{1D1D084B-597D-4650-9934-8D1C354659BD}</c15:txfldGUID>
                      <c15:f>'Monthly Data'!$U$6</c15:f>
                      <c15:dlblFieldTableCache>
                        <c:ptCount val="1"/>
                        <c:pt idx="0">
                          <c:v>77.86%</c:v>
                        </c:pt>
                      </c15:dlblFieldTableCache>
                    </c15:dlblFTEntry>
                  </c15:dlblFieldTable>
                  <c15:showDataLabelsRange val="0"/>
                </c:ext>
                <c:ext xmlns:c16="http://schemas.microsoft.com/office/drawing/2014/chart" uri="{C3380CC4-5D6E-409C-BE32-E72D297353CC}">
                  <c16:uniqueId val="{00000010-28F1-4304-A982-3163C7EADD84}"/>
                </c:ext>
              </c:extLst>
            </c:dLbl>
            <c:dLbl>
              <c:idx val="4"/>
              <c:tx>
                <c:strRef>
                  <c:f>'Monthly Data'!$U$7</c:f>
                  <c:strCache>
                    <c:ptCount val="1"/>
                    <c:pt idx="0">
                      <c:v>70.87%</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{E341FC9C-AF74-4019-A4CF-7052B10BE3D0}</c15:txfldGUID>
                      <c15:f>'Monthly Data'!$U$7</c15:f>
                      <c15:dlblFieldTableCache>
                        <c:ptCount val="1"/>
                        <c:pt idx="0">
                          <c:v>70.87%</c:v>
                        </c:pt>
                      </c15:dlblFieldTableCache>
                    </c15:dlblFTEntry>
                  </c15:dlblFieldTable>
                  <c15:showDataLabelsRange val="0"/>
                </c:ext>
                <c:ext xmlns:c16="http://schemas.microsoft.com/office/drawing/2014/chart" uri="{C3380CC4-5D6E-409C-BE32-E72D297353CC}">
                  <c16:uniqueId val="{00000011-28F1-4304-A982-3163C7EADD84}"/>
                </c:ext>
              </c:extLst>
            </c:dLbl>
            <c:dLbl>
              <c:idx val="5"/>
              <c:tx>
                <c:strRef>
                  <c:f>'Monthly Data'!$U$8</c:f>
                  <c:strCache>
                    <c:ptCount val="1"/>
                    <c:pt idx="0">
                      <c:v>67.26%</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{78E6232D-284B-4F37-9F0F-FF81862C6F79}</c15:txfldGUID>
                      <c15:f>'Monthly Data'!$U$8</c15:f>
                      <c15:dlblFieldTableCache>
                        <c:ptCount val="1"/>
                        <c:pt idx="0">
                          <c:v>67.26%</c:v>
                        </c:pt>
                      </c15:dlblFieldTableCache>
                    </c15:dlblFTEntry>
                  </c15:dlblFieldTable>
                  <c15:showDataLabelsRange val="0"/>
                </c:ext>
                <c:ext xmlns:c16="http://schemas.microsoft.com/office/drawing/2014/chart" uri="{C3380CC4-5D6E-409C-BE32-E72D297353CC}">
                  <c16:uniqueId val="{00000012-28F1-4304-A982-3163C7EADD84}"/>
                </c:ext>
              </c:extLst>
            </c:dLbl>
            <c:dLbl>
              <c:idx val="6"/>
              <c:delete val="1"/>
              <c:extLst>
                <c:ext xmlns:c15="http://schemas.microsoft.com/office/drawing/2012/chart" uri="{CE6537A1-D6FC-4f65-9D91-7224C49458BB}"/>
                <c:ext xmlns:c16="http://schemas.microsoft.com/office/drawing/2014/chart" uri="{C3380CC4-5D6E-409C-BE32-E72D297353CC}">
                  <c16:uniqueId val="{00000005-EA95-4D2E-A734-5D1B4B6BB445}"/>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'Monthly Data'!$J$3:$J$9</c:f>
              <c:strCache>
                <c:ptCount val="7"/>
                <c:pt idx="0">
                  <c:v>May</c:v>
                </c:pt>
                <c:pt idx="1">
                  <c:v>Jun</c:v>
                </c:pt>
                <c:pt idx="2">
                  <c:v>Jul</c:v>
                </c:pt>
                <c:pt idx="3">
                  <c:v>Aug</c:v>
                </c:pt>
                <c:pt idx="4">
                  <c:v>Sep</c:v>
                </c:pt>
                <c:pt idx="5">
                  <c:v>Oct</c:v>
                </c:pt>
                <c:pt idx="6">
                  <c:v>Nov</c:v>
                </c:pt>
              </c:strCache>
            </c:strRef>
          </c:cat>
          <c:val>
            <c:numRef>
              <c:f>'Monthly Data'!$M$3:$M$9</c:f>
              <c:numCache>
                <c:formatCode>General</c:formatCode>
                <c:ptCount val="7"/>
                <c:pt idx="0">
                  <c:v>81</c:v>
                </c:pt>
                <c:pt idx="1">
                  <c:v>79</c:v>
                </c:pt>
                <c:pt idx="2">
                  <c:v>33</c:v>
                </c:pt>
                <c:pt idx="3">
                  <c:v>102</c:v>
                </c:pt>
                <c:pt idx="4">
                  <c:v>90</c:v>
                </c:pt>
                <c:pt idx="5">
                  <c:v>76</c:v>
                </c:pt>
                <c:pt idx="6">
                  <c:v>1</c:v>
                </c:pt>
              </c:numCache>
            </c:numRef>
          </c:val>
          <c:extLst>
            <c:ext xmlns:c16="http://schemas.microsoft.com/office/drawing/2014/chart" uri="{C3380CC4-5D6E-409C-BE32-E72D297353CC}">
              <c16:uniqueId val="{00000013-28F1-4304-A982-3163C7EADD84}"/>
            </c:ext>
          </c:extLst>
        </c:ser>
        <c:ser>
          <c:idx val="3"/>
          <c:order val="3"/>
          <c:tx>
            <c:strRef>
              <c:f>'Monthly Data'!$N$2</c:f>
              <c:strCache>
                <c:ptCount val="1"/>
                <c:pt idx="0">
                  <c:v>On Process</c:v>
                </c:pt>
              </c:strCache>
            </c:strRef>
          </c:tx>
          <c:spPr>
            <a:solidFill>
              <a:schemeClr val="accent4"/>
            </a:solidFill>
            <a:ln>
              <a:noFill/>
            </a:ln>
            <a:effectLst/>
            <a:sp3d/>
          </c:spPr>
          <c:invertIfNegative val="0"/>
          <c:dLbls>
            <c:dLbl>
              <c:idx val="0"/>
              <c:tx>
                <c:strRef>
                  <c:f>'Monthly Data'!$V$3</c:f>
                  <c:strCache>
                    <c:ptCount val="1"/>
                    <c:pt idx="0">
                      <c:v>2.68%</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{6354194E-DEE0-48FB-B0D3-3ABFEAE4FAE5}</c15:txfldGUID>
                      <c15:f>'Monthly Data'!$V$3</c15:f>
                      <c15:dlblFieldTableCache>
                        <c:ptCount val="1"/>
                        <c:pt idx="0">
                          <c:v>2.68%</c:v>
                        </c:pt>
                      </c15:dlblFieldTableCache>
                    </c15:dlblFTEntry>
                  </c15:dlblFieldTable>
                  <c15:showDataLabelsRange val="0"/>
                </c:ext>
                <c:ext xmlns:c16="http://schemas.microsoft.com/office/drawing/2014/chart" uri="{C3380CC4-5D6E-409C-BE32-E72D297353CC}">
                  <c16:uniqueId val="{00000014-28F1-4304-A982-3163C7EADD84}"/>
                </c:ext>
              </c:extLst>
            </c:dLbl>
            <c:dLbl>
              <c:idx val="1"/>
              <c:tx>
                <c:strRef>
                  <c:f>'Monthly Data'!$V$4</c:f>
                  <c:strCache>
                    <c:ptCount val="1"/>
                    <c:pt idx="0">
                      <c:v>0.96%</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{F066E7F1-7747-4F25-9E51-C01393079820}</c15:txfldGUID>
                      <c15:f>'Monthly Data'!$V$4</c15:f>
                      <c15:dlblFieldTableCache>
                        <c:ptCount val="1"/>
                        <c:pt idx="0">
                          <c:v>0.96%</c:v>
                        </c:pt>
                      </c15:dlblFieldTableCache>
                    </c15:dlblFTEntry>
                  </c15:dlblFieldTable>
                  <c15:showDataLabelsRange val="0"/>
                </c:ext>
                <c:ext xmlns:c16="http://schemas.microsoft.com/office/drawing/2014/chart" uri="{C3380CC4-5D6E-409C-BE32-E72D297353CC}">
                  <c16:uniqueId val="{00000015-28F1-4304-A982-3163C7EADD84}"/>
                </c:ext>
              </c:extLst>
            </c:dLbl>
            <c:dLbl>
              <c:idx val="2"/>
              <c:delete val="1"/>
              <c:extLst>
                <c:ext xmlns:c15="http://schemas.microsoft.com/office/drawing/2012/chart" uri="{CE6537A1-D6FC-4f65-9D91-7224C49458BB}"/>
                <c:ext xmlns:c16="http://schemas.microsoft.com/office/drawing/2014/chart" uri="{C3380CC4-5D6E-409C-BE32-E72D297353CC}">
                  <c16:uniqueId val="{00000002-EA95-4D2E-A734-5D1B4B6BB445}"/>
                </c:ext>
              </c:extLst>
            </c:dLbl>
            <c:dLbl>
              <c:idx val="3"/>
              <c:tx>
                <c:strRef>
                  <c:f>'Monthly Data'!$V$6</c:f>
                  <c:strCache>
                    <c:ptCount val="1"/>
                    <c:pt idx="0">
                      <c:v>1.53%</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{9055AA92-C6CB-4511-9AC6-1B7935BAE956}</c15:txfldGUID>
                      <c15:f>'Monthly Data'!$V$6</c15:f>
                      <c15:dlblFieldTableCache>
                        <c:ptCount val="1"/>
                        <c:pt idx="0">
                          <c:v>1.53%</c:v>
                        </c:pt>
                      </c15:dlblFieldTableCache>
                    </c15:dlblFTEntry>
                  </c15:dlblFieldTable>
                  <c15:showDataLabelsRange val="0"/>
                </c:ext>
                <c:ext xmlns:c16="http://schemas.microsoft.com/office/drawing/2014/chart" uri="{C3380CC4-5D6E-409C-BE32-E72D297353CC}">
                  <c16:uniqueId val="{00000016-28F1-4304-A982-3163C7EADD84}"/>
                </c:ext>
              </c:extLst>
            </c:dLbl>
            <c:dLbl>
              <c:idx val="4"/>
              <c:tx>
                <c:strRef>
                  <c:f>'Monthly Data'!$V$7</c:f>
                  <c:strCache>
                    <c:ptCount val="1"/>
                    <c:pt idx="0">
                      <c:v>1.57%</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{00882D25-7159-4E01-9D52-D2E593121EC3}</c15:txfldGUID>
                      <c15:f>'Monthly Data'!$V$7</c15:f>
                      <c15:dlblFieldTableCache>
                        <c:ptCount val="1"/>
                        <c:pt idx="0">
                          <c:v>1.57%</c:v>
                        </c:pt>
                      </c15:dlblFieldTableCache>
                    </c15:dlblFTEntry>
                  </c15:dlblFieldTable>
                  <c15:showDataLabelsRange val="0"/>
                </c:ext>
                <c:ext xmlns:c16="http://schemas.microsoft.com/office/drawing/2014/chart" uri="{C3380CC4-5D6E-409C-BE32-E72D297353CC}">
                  <c16:uniqueId val="{00000017-28F1-4304-A982-3163C7EADD84}"/>
                </c:ext>
              </c:extLst>
            </c:dLbl>
            <c:dLbl>
              <c:idx val="5"/>
              <c:delete val="1"/>
              <c:extLst>
                <c:ext xmlns:c15="http://schemas.microsoft.com/office/drawing/2012/chart" uri="{CE6537A1-D6FC-4f65-9D91-7224C49458BB}"/>
                <c:ext xmlns:c16="http://schemas.microsoft.com/office/drawing/2014/chart" uri="{C3380CC4-5D6E-409C-BE32-E72D297353CC}">
                  <c16:uniqueId val="{00000000-EA95-4D2E-A734-5D1B4B6BB445}"/>
                </c:ext>
              </c:extLst>
            </c:dLbl>
            <c:dLbl>
              <c:idx val="6"/>
              <c:delete val="1"/>
              <c:extLst>
                <c:ext xmlns:c15="http://schemas.microsoft.com/office/drawing/2012/chart" uri="{CE6537A1-D6FC-4f65-9D91-7224C49458BB}"/>
                <c:ext xmlns:c16="http://schemas.microsoft.com/office/drawing/2014/chart" uri="{C3380CC4-5D6E-409C-BE32-E72D297353CC}">
                  <c16:uniqueId val="{00000004-EA95-4D2E-A734-5D1B4B6BB445}"/>
                </c:ext>
              </c:extLst>
            </c:dLbl>
            <c:spPr>
              <a:noFill/>
              <a:ln>
                <a:noFill/>
              </a:ln>
              <a:effectLst/>
            </c:spPr>
            <c:txPr>
              <a:bodyPr rot="0" spcFirstLastPara="1" vertOverflow="ellipsis" vert="horz" wrap="square" anchor="ctr" anchorCtr="1"/>
              <a:lstStyle/>
              <a:p>
                <a:pPr>
                  <a:defRPr sz="1400" b="1" i="0" u="none" strike="noStrike" kern="1200" baseline="0">
                    <a:solidFill>
                      <a:srgbClr val="FFFF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'Monthly Data'!$J$3:$J$9</c:f>
              <c:strCache>
                <c:ptCount val="7"/>
                <c:pt idx="0">
                  <c:v>May</c:v>
                </c:pt>
                <c:pt idx="1">
                  <c:v>Jun</c:v>
                </c:pt>
                <c:pt idx="2">
                  <c:v>Jul</c:v>
                </c:pt>
                <c:pt idx="3">
                  <c:v>Aug</c:v>
                </c:pt>
                <c:pt idx="4">
                  <c:v>Sep</c:v>
                </c:pt>
                <c:pt idx="5">
                  <c:v>Oct</c:v>
                </c:pt>
                <c:pt idx="6">
                  <c:v>Nov</c:v>
                </c:pt>
              </c:strCache>
            </c:strRef>
          </c:cat>
          <c:val>
            <c:numRef>
              <c:f>'Monthly Data'!$N$3:$N$9</c:f>
              <c:numCache>
                <c:formatCode>General</c:formatCode>
                <c:ptCount val="7"/>
                <c:pt idx="0">
                  <c:v>3</c:v>
                </c:pt>
                <c:pt idx="1">
                  <c:v>1</c:v>
                </c:pt>
                <c:pt idx="2">
                  <c:v>0</c:v>
                </c:pt>
                <c:pt idx="3">
                  <c:v>2</c:v>
                </c:pt>
                <c:pt idx="4">
                  <c:v>2</c:v>
                </c:pt>
                <c:pt idx="5">
                  <c:v>0</c:v>
                </c:pt>
                <c:pt idx="6">
                  <c:v>0</c:v>
                </c:pt>
              </c:numCache>
            </c:numRef>
          </c:val>
          <c:extLst>
            <c:ext xmlns:c16="http://schemas.microsoft.com/office/drawing/2014/chart" uri="{C3380CC4-5D6E-409C-BE32-E72D297353CC}">
              <c16:uniqueId val="{00000018-28F1-4304-A982-3163C7EADD84}"/>
            </c:ext>
          </c:extLst>
        </c:ser>
        <c:ser>
          <c:idx val="4"/>
          <c:order val="4"/>
          <c:tx>
            <c:strRef>
              <c:f>'Monthly Data'!$O$2</c:f>
              <c:strCache>
                <c:ptCount val="1"/>
                <c:pt idx="0">
                  <c:v>Send Query</c:v>
                </c:pt>
              </c:strCache>
            </c:strRef>
          </c:tx>
          <c:spPr>
            <a:solidFill>
              <a:schemeClr val="accent5"/>
            </a:solidFill>
            <a:ln>
              <a:noFill/>
            </a:ln>
            <a:effectLst/>
            <a:sp3d/>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9-28F1-4304-A982-3163C7EADD84}"/>
                </c:ext>
              </c:extLst>
            </c:dLbl>
            <c:dLbl>
              <c:idx val="1"/>
              <c:delete val="1"/>
              <c:extLst>
                <c:ext xmlns:c15="http://schemas.microsoft.com/office/drawing/2012/chart" uri="{CE6537A1-D6FC-4f65-9D91-7224C49458BB}"/>
                <c:ext xmlns:c16="http://schemas.microsoft.com/office/drawing/2014/chart" uri="{C3380CC4-5D6E-409C-BE32-E72D297353CC}">
                  <c16:uniqueId val="{0000001A-28F1-4304-A982-3163C7EADD84}"/>
                </c:ext>
              </c:extLst>
            </c:dLbl>
            <c:dLbl>
              <c:idx val="2"/>
              <c:delete val="1"/>
              <c:extLst>
                <c:ext xmlns:c15="http://schemas.microsoft.com/office/drawing/2012/chart" uri="{CE6537A1-D6FC-4f65-9D91-7224C49458BB}"/>
                <c:ext xmlns:c16="http://schemas.microsoft.com/office/drawing/2014/chart" uri="{C3380CC4-5D6E-409C-BE32-E72D297353CC}">
                  <c16:uniqueId val="{00000001-EA95-4D2E-A734-5D1B4B6BB445}"/>
                </c:ext>
              </c:extLst>
            </c:dLbl>
            <c:dLbl>
              <c:idx val="3"/>
              <c:delete val="1"/>
              <c:extLst>
                <c:ext xmlns:c15="http://schemas.microsoft.com/office/drawing/2012/chart" uri="{CE6537A1-D6FC-4f65-9D91-7224C49458BB}"/>
                <c:ext xmlns:c16="http://schemas.microsoft.com/office/drawing/2014/chart" uri="{C3380CC4-5D6E-409C-BE32-E72D297353CC}">
                  <c16:uniqueId val="{0000001B-28F1-4304-A982-3163C7EADD84}"/>
                </c:ext>
              </c:extLst>
            </c:dLbl>
            <c:dLbl>
              <c:idx val="4"/>
              <c:layout>
                <c:manualLayout>
                  <c:x val="9.4822362995683682E-3"/>
                  <c:y val="-1.9837050567520415E-2"/>
                </c:manualLayout>
              </c:layout>
              <c:tx>
                <c:strRef>
                  <c:f>'Monthly Data'!$W$7</c:f>
                  <c:strCache>
                    <c:ptCount val="1"/>
                    <c:pt idx="0">
                      <c:v>0.79%</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{E6F5C266-CFEC-4E92-8B6F-42DD5485AD3F}</c15:txfldGUID>
                      <c15:f>'Monthly Data'!$W$7</c15:f>
                      <c15:dlblFieldTableCache>
                        <c:ptCount val="1"/>
                        <c:pt idx="0">
                          <c:v>0.79%</c:v>
                        </c:pt>
                      </c15:dlblFieldTableCache>
                    </c15:dlblFTEntry>
                  </c15:dlblFieldTable>
                  <c15:showDataLabelsRange val="0"/>
                </c:ext>
                <c:ext xmlns:c16="http://schemas.microsoft.com/office/drawing/2014/chart" uri="{C3380CC4-5D6E-409C-BE32-E72D297353CC}">
                  <c16:uniqueId val="{0000001C-28F1-4304-A982-3163C7EADD84}"/>
                </c:ext>
              </c:extLst>
            </c:dLbl>
            <c:dLbl>
              <c:idx val="5"/>
              <c:layout>
                <c:manualLayout>
                  <c:x val="1.4223354449352609E-2"/>
                  <c:y val="-3.1172508034674896E-2"/>
                </c:manualLayout>
              </c:layout>
              <c:tx>
                <c:strRef>
                  <c:f>'Monthly Data'!$W$8</c:f>
                  <c:strCache>
                    <c:ptCount val="1"/>
                    <c:pt idx="0">
                      <c:v>1.77%</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{45098FDB-E9AE-49EC-A9D3-C00178496012}</c15:txfldGUID>
                      <c15:f>'Monthly Data'!$W$8</c15:f>
                      <c15:dlblFieldTableCache>
                        <c:ptCount val="1"/>
                        <c:pt idx="0">
                          <c:v>1.77%</c:v>
                        </c:pt>
                      </c15:dlblFieldTableCache>
                    </c15:dlblFTEntry>
                  </c15:dlblFieldTable>
                  <c15:showDataLabelsRange val="0"/>
                </c:ext>
                <c:ext xmlns:c16="http://schemas.microsoft.com/office/drawing/2014/chart" uri="{C3380CC4-5D6E-409C-BE32-E72D297353CC}">
                  <c16:uniqueId val="{0000001D-28F1-4304-A982-3163C7EADD84}"/>
                </c:ext>
              </c:extLst>
            </c:dLbl>
            <c:dLbl>
              <c:idx val="6"/>
              <c:delete val="1"/>
              <c:extLst>
                <c:ext xmlns:c15="http://schemas.microsoft.com/office/drawing/2012/chart" uri="{CE6537A1-D6FC-4f65-9D91-7224C49458BB}"/>
                <c:ext xmlns:c16="http://schemas.microsoft.com/office/drawing/2014/chart" uri="{C3380CC4-5D6E-409C-BE32-E72D297353CC}">
                  <c16:uniqueId val="{00000003-EA95-4D2E-A734-5D1B4B6BB445}"/>
                </c:ext>
              </c:extLst>
            </c:dLbl>
            <c:spPr>
              <a:noFill/>
              <a:ln>
                <a:noFill/>
              </a:ln>
              <a:effectLst/>
            </c:spPr>
            <c:txPr>
              <a:bodyPr rot="0" spcFirstLastPara="1" vertOverflow="ellipsis" vert="horz" wrap="square" anchor="ctr" anchorCtr="1"/>
              <a:lstStyle/>
              <a:p>
                <a:pPr>
                  <a:defRPr sz="12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'Monthly Data'!$J$3:$J$9</c:f>
              <c:strCache>
                <c:ptCount val="7"/>
                <c:pt idx="0">
                  <c:v>May</c:v>
                </c:pt>
                <c:pt idx="1">
                  <c:v>Jun</c:v>
                </c:pt>
                <c:pt idx="2">
                  <c:v>Jul</c:v>
                </c:pt>
                <c:pt idx="3">
                  <c:v>Aug</c:v>
                </c:pt>
                <c:pt idx="4">
                  <c:v>Sep</c:v>
                </c:pt>
                <c:pt idx="5">
                  <c:v>Oct</c:v>
                </c:pt>
                <c:pt idx="6">
                  <c:v>Nov</c:v>
                </c:pt>
              </c:strCache>
            </c:strRef>
          </c:cat>
          <c:val>
            <c:numRef>
              <c:f>'Monthly Data'!$O$3:$O$9</c:f>
              <c:numCache>
                <c:formatCode>General</c:formatCode>
                <c:ptCount val="7"/>
                <c:pt idx="0">
                  <c:v>0</c:v>
                </c:pt>
                <c:pt idx="1">
                  <c:v>0</c:v>
                </c:pt>
                <c:pt idx="2">
                  <c:v>0</c:v>
                </c:pt>
                <c:pt idx="3">
                  <c:v>0</c:v>
                </c:pt>
                <c:pt idx="4">
                  <c:v>1</c:v>
                </c:pt>
                <c:pt idx="5">
                  <c:v>2</c:v>
                </c:pt>
                <c:pt idx="6">
                  <c:v>0</c:v>
                </c:pt>
              </c:numCache>
            </c:numRef>
          </c:val>
          <c:extLst>
            <c:ext xmlns:c16="http://schemas.microsoft.com/office/drawing/2014/chart" uri="{C3380CC4-5D6E-409C-BE32-E72D297353CC}">
              <c16:uniqueId val="{0000001E-28F1-4304-A982-3163C7EADD84}"/>
            </c:ext>
          </c:extLst>
        </c:ser>
        <c:dLbls>
          <c:showLegendKey val="0"/>
          <c:showVal val="1"/>
          <c:showCatName val="0"/>
          <c:showSerName val="0"/>
          <c:showPercent val="0"/>
          <c:showBubbleSize val="0"/>
        </c:dLbls>
        <c:gapWidth val="122"/>
        <c:shape val="box"/>
        <c:axId val="-1844537424"/>
        <c:axId val="-1844546672"/>
        <c:axId val="0"/>
      </c:bar3DChart>
      <c:catAx>
        <c:axId val="-18445374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844546672"/>
        <c:crosses val="autoZero"/>
        <c:auto val="1"/>
        <c:lblAlgn val="ctr"/>
        <c:lblOffset val="100"/>
        <c:noMultiLvlLbl val="0"/>
      </c:catAx>
      <c:valAx>
        <c:axId val="-1844546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84453742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r>
              <a:rPr lang="en-US" sz="1400" dirty="0">
                <a:solidFill>
                  <a:srgbClr val="0070C0"/>
                </a:solidFill>
                <a:latin typeface="Times New Roman" panose="02020603050405020304" pitchFamily="18" charset="0"/>
                <a:cs typeface="Times New Roman" panose="02020603050405020304" pitchFamily="18" charset="0"/>
              </a:rPr>
              <a:t>SBC NON CADRE OVERALL PERFORMANCE DATA</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endParaRPr lang="en-US"/>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6.7025200639215188E-2"/>
          <c:w val="0.97600605808388885"/>
          <c:h val="0.93297479936078476"/>
        </c:manualLayout>
      </c:layout>
      <c:pie3DChart>
        <c:varyColors val="1"/>
        <c:dLbls>
          <c:dLblPos val="inEnd"/>
          <c:showLegendKey val="0"/>
          <c:showVal val="0"/>
          <c:showCatName val="0"/>
          <c:showSerName val="0"/>
          <c:showPercent val="1"/>
          <c:showBubbleSize val="0"/>
          <c:showLeaderLines val="0"/>
        </c:dLbls>
      </c:pie3DChart>
      <c:spPr>
        <a:noFill/>
        <a:ln>
          <a:noFill/>
        </a:ln>
        <a:effectLst/>
      </c:spPr>
    </c:plotArea>
    <c:legend>
      <c:legendPos val="t"/>
      <c:layout>
        <c:manualLayout>
          <c:xMode val="edge"/>
          <c:yMode val="edge"/>
          <c:x val="6.0093574655939411E-2"/>
          <c:y val="0.11269888306926211"/>
          <c:w val="0.85220916877737207"/>
          <c:h val="3.6901212716528589E-2"/>
        </c:manualLayout>
      </c:layout>
      <c:overlay val="1"/>
      <c:spPr>
        <a:solidFill>
          <a:schemeClr val="lt1">
            <a:alpha val="78000"/>
          </a:schemeClr>
        </a:solidFill>
        <a:ln>
          <a:noFill/>
        </a:ln>
        <a:effectLst/>
      </c:spPr>
      <c:txPr>
        <a:bodyPr rot="0" spcFirstLastPara="1" vertOverflow="ellipsis" vert="horz" wrap="square" anchor="ctr" anchorCtr="1"/>
        <a:lstStyle/>
        <a:p>
          <a:pPr>
            <a:defRPr sz="1200" b="1" i="0" u="none" strike="noStrike" kern="1200" baseline="0">
              <a:solidFill>
                <a:srgbClr val="7030A0"/>
              </a:solidFill>
              <a:latin typeface="Times New Roman" panose="020206030504050203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dirty="0">
                <a:solidFill>
                  <a:srgbClr val="FF0000"/>
                </a:solidFill>
                <a:latin typeface="Times New Roman" panose="02020603050405020304" pitchFamily="18" charset="0"/>
                <a:cs typeface="Times New Roman" panose="02020603050405020304" pitchFamily="18" charset="0"/>
              </a:rPr>
              <a:t>NON</a:t>
            </a:r>
            <a:r>
              <a:rPr lang="en-US" baseline="0" dirty="0">
                <a:solidFill>
                  <a:srgbClr val="FF0000"/>
                </a:solidFill>
                <a:latin typeface="Times New Roman" panose="02020603050405020304" pitchFamily="18" charset="0"/>
                <a:cs typeface="Times New Roman" panose="02020603050405020304" pitchFamily="18" charset="0"/>
              </a:rPr>
              <a:t> CADRE PERFORMANCE DATA </a:t>
            </a:r>
            <a:endParaRPr lang="en-US" dirty="0">
              <a:solidFill>
                <a:srgbClr val="FF0000"/>
              </a:solidFill>
              <a:latin typeface="Times New Roman" panose="02020603050405020304" pitchFamily="18" charset="0"/>
              <a:cs typeface="Times New Roman" panose="02020603050405020304" pitchFamily="18" charset="0"/>
            </a:endParaRPr>
          </a:p>
        </c:rich>
      </c:tx>
      <c:layout>
        <c:manualLayout>
          <c:xMode val="edge"/>
          <c:yMode val="edge"/>
          <c:x val="0.1580471747962198"/>
          <c:y val="9.22722029988466E-3"/>
        </c:manualLayout>
      </c:layout>
      <c:overlay val="0"/>
      <c:spPr>
        <a:noFill/>
        <a:ln>
          <a:noFill/>
        </a:ln>
        <a:effectLst/>
      </c:sp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ln w="28575">
              <a:solidFill>
                <a:schemeClr val="accent1"/>
              </a:solidFill>
            </a:ln>
          </c:spPr>
          <c:dPt>
            <c:idx val="0"/>
            <c:bubble3D val="0"/>
            <c:spPr>
              <a:solidFill>
                <a:schemeClr val="accent1"/>
              </a:solidFill>
              <a:ln w="28575">
                <a:noFill/>
              </a:ln>
              <a:effectLst>
                <a:outerShdw blurRad="88900" sx="102000" sy="102000" algn="ctr" rotWithShape="0">
                  <a:prstClr val="black">
                    <a:alpha val="20000"/>
                  </a:prstClr>
                </a:outerShdw>
              </a:effectLst>
              <a:scene3d>
                <a:camera prst="orthographicFront"/>
                <a:lightRig rig="threePt" dir="t"/>
              </a:scene3d>
              <a:sp3d prstMaterial="matte">
                <a:contourClr>
                  <a:schemeClr val="accent1"/>
                </a:contourClr>
              </a:sp3d>
            </c:spPr>
            <c:extLst>
              <c:ext xmlns:c16="http://schemas.microsoft.com/office/drawing/2014/chart" uri="{C3380CC4-5D6E-409C-BE32-E72D297353CC}">
                <c16:uniqueId val="{00000001-9D84-4F0C-A9CA-BE870213B3A4}"/>
              </c:ext>
            </c:extLst>
          </c:dPt>
          <c:dPt>
            <c:idx val="1"/>
            <c:bubble3D val="0"/>
            <c:spPr>
              <a:solidFill>
                <a:schemeClr val="accent2"/>
              </a:solidFill>
              <a:ln w="28575">
                <a:noFill/>
              </a:ln>
              <a:effectLst>
                <a:outerShdw blurRad="88900" sx="102000" sy="102000" algn="ctr" rotWithShape="0">
                  <a:prstClr val="black">
                    <a:alpha val="20000"/>
                  </a:prstClr>
                </a:outerShdw>
              </a:effectLst>
              <a:scene3d>
                <a:camera prst="orthographicFront"/>
                <a:lightRig rig="threePt" dir="t"/>
              </a:scene3d>
              <a:sp3d prstMaterial="matte">
                <a:contourClr>
                  <a:schemeClr val="accent1"/>
                </a:contourClr>
              </a:sp3d>
            </c:spPr>
            <c:extLst>
              <c:ext xmlns:c16="http://schemas.microsoft.com/office/drawing/2014/chart" uri="{C3380CC4-5D6E-409C-BE32-E72D297353CC}">
                <c16:uniqueId val="{00000003-9D84-4F0C-A9CA-BE870213B3A4}"/>
              </c:ext>
            </c:extLst>
          </c:dPt>
          <c:dPt>
            <c:idx val="2"/>
            <c:bubble3D val="0"/>
            <c:spPr>
              <a:solidFill>
                <a:schemeClr val="accent3"/>
              </a:solidFill>
              <a:ln w="28575">
                <a:noFill/>
              </a:ln>
              <a:effectLst>
                <a:outerShdw blurRad="88900" sx="102000" sy="102000" algn="ctr" rotWithShape="0">
                  <a:prstClr val="black">
                    <a:alpha val="20000"/>
                  </a:prstClr>
                </a:outerShdw>
              </a:effectLst>
              <a:scene3d>
                <a:camera prst="orthographicFront"/>
                <a:lightRig rig="threePt" dir="t"/>
              </a:scene3d>
              <a:sp3d prstMaterial="matte">
                <a:contourClr>
                  <a:schemeClr val="accent1"/>
                </a:contourClr>
              </a:sp3d>
            </c:spPr>
            <c:extLst>
              <c:ext xmlns:c16="http://schemas.microsoft.com/office/drawing/2014/chart" uri="{C3380CC4-5D6E-409C-BE32-E72D297353CC}">
                <c16:uniqueId val="{00000005-9D84-4F0C-A9CA-BE870213B3A4}"/>
              </c:ext>
            </c:extLst>
          </c:dPt>
          <c:dPt>
            <c:idx val="3"/>
            <c:bubble3D val="0"/>
            <c:spPr>
              <a:solidFill>
                <a:schemeClr val="accent4"/>
              </a:solidFill>
              <a:ln w="28575">
                <a:noFill/>
              </a:ln>
              <a:effectLst>
                <a:outerShdw blurRad="88900" sx="102000" sy="102000" algn="ctr" rotWithShape="0">
                  <a:prstClr val="black">
                    <a:alpha val="20000"/>
                  </a:prstClr>
                </a:outerShdw>
              </a:effectLst>
              <a:scene3d>
                <a:camera prst="orthographicFront"/>
                <a:lightRig rig="threePt" dir="t"/>
              </a:scene3d>
              <a:sp3d prstMaterial="matte">
                <a:contourClr>
                  <a:schemeClr val="accent1"/>
                </a:contourClr>
              </a:sp3d>
            </c:spPr>
            <c:extLst>
              <c:ext xmlns:c16="http://schemas.microsoft.com/office/drawing/2014/chart" uri="{C3380CC4-5D6E-409C-BE32-E72D297353CC}">
                <c16:uniqueId val="{00000007-9D84-4F0C-A9CA-BE870213B3A4}"/>
              </c:ext>
            </c:extLst>
          </c:dPt>
          <c:dPt>
            <c:idx val="4"/>
            <c:bubble3D val="0"/>
            <c:spPr>
              <a:solidFill>
                <a:schemeClr val="accent5"/>
              </a:solidFill>
              <a:ln w="28575">
                <a:noFill/>
              </a:ln>
              <a:effectLst>
                <a:outerShdw blurRad="88900" sx="102000" sy="102000" algn="ctr" rotWithShape="0">
                  <a:prstClr val="black">
                    <a:alpha val="20000"/>
                  </a:prstClr>
                </a:outerShdw>
              </a:effectLst>
              <a:scene3d>
                <a:camera prst="orthographicFront"/>
                <a:lightRig rig="threePt" dir="t"/>
              </a:scene3d>
              <a:sp3d prstMaterial="matte">
                <a:contourClr>
                  <a:schemeClr val="accent1"/>
                </a:contourClr>
              </a:sp3d>
            </c:spPr>
            <c:extLst>
              <c:ext xmlns:c16="http://schemas.microsoft.com/office/drawing/2014/chart" uri="{C3380CC4-5D6E-409C-BE32-E72D297353CC}">
                <c16:uniqueId val="{00000009-9D84-4F0C-A9CA-BE870213B3A4}"/>
              </c:ext>
            </c:extLst>
          </c:dPt>
          <c:dLbls>
            <c:dLbl>
              <c:idx val="0"/>
              <c:layout>
                <c:manualLayout>
                  <c:x val="-4.8147566834874936E-2"/>
                  <c:y val="0.12093086929972857"/>
                </c:manualLayout>
              </c:layout>
              <c:numFmt formatCode="General" sourceLinked="0"/>
              <c:spPr>
                <a:noFill/>
                <a:ln>
                  <a:noFill/>
                </a:ln>
                <a:effectLst/>
              </c:spPr>
              <c:txPr>
                <a:bodyPr rot="0" spcFirstLastPara="1" vertOverflow="ellipsis" vert="horz" wrap="square" lIns="38100" tIns="19050" rIns="38100" bIns="19050" anchor="ctr" anchorCtr="0">
                  <a:spAutoFit/>
                </a:bodyPr>
                <a:lstStyle/>
                <a:p>
                  <a:pPr algn="ctr" rtl="0">
                    <a:defRPr lang="en-US" sz="1600" b="1" i="0" u="none" strike="noStrike" kern="1200" baseline="0">
                      <a:solidFill>
                        <a:sysClr val="window" lastClr="FFFFFF"/>
                      </a:solidFill>
                      <a:latin typeface="Times New Roman" panose="02020603050405020304" pitchFamily="18" charset="0"/>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9D84-4F0C-A9CA-BE870213B3A4}"/>
                </c:ext>
              </c:extLst>
            </c:dLbl>
            <c:dLbl>
              <c:idx val="1"/>
              <c:layout>
                <c:manualLayout>
                  <c:x val="-0.12889390142086643"/>
                  <c:y val="6.3132628589469608E-2"/>
                </c:manualLayout>
              </c:layout>
              <c:numFmt formatCode="General" sourceLinked="0"/>
              <c:spPr>
                <a:noFill/>
                <a:ln>
                  <a:noFill/>
                </a:ln>
                <a:effectLst/>
              </c:spPr>
              <c:txPr>
                <a:bodyPr rot="0" spcFirstLastPara="1" vertOverflow="ellipsis" vert="horz" wrap="square" lIns="38100" tIns="19050" rIns="38100" bIns="19050" anchor="ctr" anchorCtr="0">
                  <a:spAutoFit/>
                </a:bodyPr>
                <a:lstStyle/>
                <a:p>
                  <a:pPr algn="ctr" rtl="0">
                    <a:defRPr lang="en-US" sz="1600" b="1" i="0" u="none" strike="noStrike" kern="1200" baseline="0">
                      <a:solidFill>
                        <a:sysClr val="window" lastClr="FFFFFF"/>
                      </a:solidFill>
                      <a:latin typeface="Times New Roman" panose="02020603050405020304" pitchFamily="18" charset="0"/>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9D84-4F0C-A9CA-BE870213B3A4}"/>
                </c:ext>
              </c:extLst>
            </c:dLbl>
            <c:dLbl>
              <c:idx val="2"/>
              <c:layout>
                <c:manualLayout>
                  <c:x val="0.22744622848624685"/>
                  <c:y val="-0.20211956685837473"/>
                </c:manualLayout>
              </c:layout>
              <c:numFmt formatCode="General" sourceLinked="0"/>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lt1"/>
                      </a:solidFill>
                      <a:latin typeface="Times New Roman" panose="02020603050405020304" pitchFamily="18" charset="0"/>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c15:spPr>
                  <c15:layout>
                    <c:manualLayout>
                      <c:w val="0.10035691627755008"/>
                      <c:h val="0.17859045168900786"/>
                    </c:manualLayout>
                  </c15:layout>
                </c:ext>
                <c:ext xmlns:c16="http://schemas.microsoft.com/office/drawing/2014/chart" uri="{C3380CC4-5D6E-409C-BE32-E72D297353CC}">
                  <c16:uniqueId val="{00000005-9D84-4F0C-A9CA-BE870213B3A4}"/>
                </c:ext>
              </c:extLst>
            </c:dLbl>
            <c:dLbl>
              <c:idx val="3"/>
              <c:layout>
                <c:manualLayout>
                  <c:x val="8.2881927029327587E-3"/>
                  <c:y val="0.13454107760087686"/>
                </c:manualLayout>
              </c:layout>
              <c:numFmt formatCode="General" sourceLinked="0"/>
              <c:spPr>
                <a:noFill/>
                <a:ln>
                  <a:noFill/>
                </a:ln>
                <a:effectLst/>
              </c:spPr>
              <c:txPr>
                <a:bodyPr rot="0" spcFirstLastPara="1" vertOverflow="ellipsis" vert="horz" wrap="square" lIns="38100" tIns="19050" rIns="38100" bIns="19050" anchor="ctr" anchorCtr="0">
                  <a:noAutofit/>
                </a:bodyPr>
                <a:lstStyle/>
                <a:p>
                  <a:pPr algn="ctr" rtl="0">
                    <a:defRPr lang="en-US" sz="1600" b="1" i="0" u="none" strike="noStrike" kern="1200" baseline="0">
                      <a:solidFill>
                        <a:sysClr val="window" lastClr="FFFFFF"/>
                      </a:solidFill>
                      <a:latin typeface="Times New Roman" panose="02020603050405020304" pitchFamily="18" charset="0"/>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15:layout>
                    <c:manualLayout>
                      <c:w val="7.6772547555490622E-2"/>
                      <c:h val="0.17859045168900786"/>
                    </c:manualLayout>
                  </c15:layout>
                </c:ext>
                <c:ext xmlns:c16="http://schemas.microsoft.com/office/drawing/2014/chart" uri="{C3380CC4-5D6E-409C-BE32-E72D297353CC}">
                  <c16:uniqueId val="{00000007-9D84-4F0C-A9CA-BE870213B3A4}"/>
                </c:ext>
              </c:extLst>
            </c:dLbl>
            <c:dLbl>
              <c:idx val="4"/>
              <c:layout>
                <c:manualLayout>
                  <c:x val="8.8741500074009522E-3"/>
                  <c:y val="1.3544836619164205E-2"/>
                </c:manualLayout>
              </c:layout>
              <c:tx>
                <c:rich>
                  <a:bodyPr rot="0" spcFirstLastPara="1" vertOverflow="ellipsis" vert="horz" wrap="square" lIns="38100" tIns="19050" rIns="38100" bIns="19050" anchor="ctr" anchorCtr="0">
                    <a:spAutoFit/>
                  </a:bodyPr>
                  <a:lstStyle/>
                  <a:p>
                    <a:pPr algn="ctr">
                      <a:defRPr lang="en-US" sz="1600" b="1" i="0" u="none" strike="noStrike" kern="1200" baseline="0">
                        <a:solidFill>
                          <a:srgbClr val="FF0000"/>
                        </a:solidFill>
                        <a:latin typeface="Times New Roman" panose="02020603050405020304" pitchFamily="18" charset="0"/>
                        <a:ea typeface="+mn-ea"/>
                        <a:cs typeface="+mn-cs"/>
                      </a:defRPr>
                    </a:pPr>
                    <a:fld id="{C3E48640-18C2-4DB6-BC94-780EB5154AA4}" type="VALUE">
                      <a:rPr lang="en-US" sz="1600" b="1" i="0" u="none" strike="noStrike" kern="1200" baseline="0">
                        <a:solidFill>
                          <a:srgbClr val="FF0000"/>
                        </a:solidFill>
                        <a:latin typeface="Times New Roman" panose="02020603050405020304" pitchFamily="18" charset="0"/>
                        <a:ea typeface="+mn-ea"/>
                        <a:cs typeface="+mn-cs"/>
                      </a:rPr>
                      <a:pPr algn="ctr">
                        <a:defRPr lang="en-US" sz="1600" b="1" i="0" u="none" strike="noStrike" kern="1200" baseline="0">
                          <a:solidFill>
                            <a:srgbClr val="FF0000"/>
                          </a:solidFill>
                          <a:latin typeface="Times New Roman" panose="02020603050405020304" pitchFamily="18" charset="0"/>
                          <a:ea typeface="+mn-ea"/>
                          <a:cs typeface="+mn-cs"/>
                        </a:defRPr>
                      </a:pPr>
                      <a:t>[VALUE]</a:t>
                    </a:fld>
                    <a:r>
                      <a:rPr lang="en-US" sz="1600" b="1" i="0" u="none" strike="noStrike" kern="1200" baseline="0">
                        <a:solidFill>
                          <a:srgbClr val="FF0000"/>
                        </a:solidFill>
                        <a:latin typeface="Times New Roman" panose="02020603050405020304" pitchFamily="18" charset="0"/>
                        <a:ea typeface="+mn-ea"/>
                        <a:cs typeface="+mn-cs"/>
                      </a:rPr>
                      <a:t>, </a:t>
                    </a:r>
                    <a:fld id="{ED5DBF3C-898B-400A-9F9C-7689B2027C13}" type="PERCENTAGE">
                      <a:rPr lang="en-US" sz="1600" b="1" i="0" u="none" strike="noStrike" kern="1200" baseline="0">
                        <a:solidFill>
                          <a:srgbClr val="FF0000"/>
                        </a:solidFill>
                        <a:latin typeface="Times New Roman" panose="02020603050405020304" pitchFamily="18" charset="0"/>
                        <a:ea typeface="+mn-ea"/>
                        <a:cs typeface="+mn-cs"/>
                      </a:rPr>
                      <a:pPr algn="ctr">
                        <a:defRPr lang="en-US" sz="1600" b="1" i="0" u="none" strike="noStrike" kern="1200" baseline="0">
                          <a:solidFill>
                            <a:srgbClr val="FF0000"/>
                          </a:solidFill>
                          <a:latin typeface="Times New Roman" panose="02020603050405020304" pitchFamily="18" charset="0"/>
                          <a:ea typeface="+mn-ea"/>
                          <a:cs typeface="+mn-cs"/>
                        </a:defRPr>
                      </a:pPr>
                      <a:t>[PERCENTAGE]</a:t>
                    </a:fld>
                    <a:endParaRPr lang="en-US" sz="1600" b="1" i="0" u="none" strike="noStrike" kern="1200" baseline="0">
                      <a:solidFill>
                        <a:srgbClr val="FF0000"/>
                      </a:solidFill>
                      <a:latin typeface="Times New Roman" panose="02020603050405020304" pitchFamily="18" charset="0"/>
                      <a:ea typeface="+mn-ea"/>
                      <a:cs typeface="+mn-cs"/>
                    </a:endParaRPr>
                  </a:p>
                </c:rich>
              </c:tx>
              <c:numFmt formatCode="General" sourceLinked="0"/>
              <c:spPr>
                <a:noFill/>
                <a:ln>
                  <a:noFill/>
                </a:ln>
                <a:effectLst/>
              </c:spPr>
              <c:dLblPos val="bestFit"/>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9D84-4F0C-A9CA-BE870213B3A4}"/>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1"/>
            <c:showBubbleSize val="0"/>
            <c:separator>
</c:separator>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'STATUS DATA'!$B$9:$B$13</c:f>
              <c:strCache>
                <c:ptCount val="5"/>
                <c:pt idx="0">
                  <c:v>Approved</c:v>
                </c:pt>
                <c:pt idx="1">
                  <c:v>Cancel</c:v>
                </c:pt>
                <c:pt idx="2">
                  <c:v>Declined</c:v>
                </c:pt>
                <c:pt idx="3">
                  <c:v>On Process</c:v>
                </c:pt>
                <c:pt idx="4">
                  <c:v>Send Query</c:v>
                </c:pt>
              </c:strCache>
            </c:strRef>
          </c:cat>
          <c:val>
            <c:numRef>
              <c:f>'STATUS DATA'!$C$9:$C$13</c:f>
              <c:numCache>
                <c:formatCode>General</c:formatCode>
                <c:ptCount val="5"/>
                <c:pt idx="0">
                  <c:v>61</c:v>
                </c:pt>
                <c:pt idx="1">
                  <c:v>104</c:v>
                </c:pt>
                <c:pt idx="2">
                  <c:v>462</c:v>
                </c:pt>
                <c:pt idx="3">
                  <c:v>8</c:v>
                </c:pt>
                <c:pt idx="4">
                  <c:v>3</c:v>
                </c:pt>
              </c:numCache>
            </c:numRef>
          </c:val>
          <c:extLst>
            <c:ext xmlns:c16="http://schemas.microsoft.com/office/drawing/2014/chart" uri="{C3380CC4-5D6E-409C-BE32-E72D297353CC}">
              <c16:uniqueId val="{0000000A-9D84-4F0C-A9CA-BE870213B3A4}"/>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dirty="0">
                <a:solidFill>
                  <a:srgbClr val="0070C0"/>
                </a:solidFill>
                <a:latin typeface="Times New Roman" panose="02020603050405020304" pitchFamily="18" charset="0"/>
                <a:cs typeface="Times New Roman" panose="02020603050405020304" pitchFamily="18" charset="0"/>
              </a:rPr>
              <a:t>NON CADRE </a:t>
            </a:r>
            <a:r>
              <a:rPr lang="en-US" sz="2000" b="1" baseline="0" dirty="0">
                <a:solidFill>
                  <a:srgbClr val="0070C0"/>
                </a:solidFill>
                <a:latin typeface="Times New Roman" panose="02020603050405020304" pitchFamily="18" charset="0"/>
                <a:cs typeface="Times New Roman" panose="02020603050405020304" pitchFamily="18" charset="0"/>
              </a:rPr>
              <a:t>Landing (in Lakh)- </a:t>
            </a:r>
            <a:r>
              <a:rPr lang="en-US" sz="2000" b="1" baseline="0" dirty="0">
                <a:solidFill>
                  <a:srgbClr val="FF0000"/>
                </a:solidFill>
                <a:latin typeface="Times New Roman" panose="02020603050405020304" pitchFamily="18" charset="0"/>
                <a:cs typeface="Times New Roman" panose="02020603050405020304" pitchFamily="18" charset="0"/>
              </a:rPr>
              <a:t>92</a:t>
            </a:r>
            <a:endParaRPr lang="en-US" sz="2000" b="1" dirty="0">
              <a:solidFill>
                <a:srgbClr val="FF0000"/>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443608963294003"/>
          <c:y val="9.3978228131319647E-2"/>
          <c:w val="0.85354188834503797"/>
          <c:h val="0.84718024181403551"/>
        </c:manualLayout>
      </c:layout>
      <c:bar3DChart>
        <c:barDir val="col"/>
        <c:grouping val="stack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Times New Roman" panose="020206030504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'[LandingComposition.xlsx]9-10th Grade'!$B$2:$B$8</c:f>
              <c:strCache>
                <c:ptCount val="7"/>
                <c:pt idx="0">
                  <c:v>May </c:v>
                </c:pt>
                <c:pt idx="1">
                  <c:v>June</c:v>
                </c:pt>
                <c:pt idx="2">
                  <c:v>July</c:v>
                </c:pt>
                <c:pt idx="3">
                  <c:v>Aug</c:v>
                </c:pt>
                <c:pt idx="4">
                  <c:v>Sep</c:v>
                </c:pt>
                <c:pt idx="5">
                  <c:v>Oct</c:v>
                </c:pt>
                <c:pt idx="6">
                  <c:v>Nov</c:v>
                </c:pt>
              </c:strCache>
            </c:strRef>
          </c:cat>
          <c:val>
            <c:numRef>
              <c:f>'[LandingComposition.xlsx]9-10th Grade'!$C$2:$C$8</c:f>
              <c:numCache>
                <c:formatCode>0</c:formatCode>
                <c:ptCount val="7"/>
                <c:pt idx="0">
                  <c:v>27.92</c:v>
                </c:pt>
                <c:pt idx="1">
                  <c:v>18.300249999999998</c:v>
                </c:pt>
                <c:pt idx="2">
                  <c:v>0</c:v>
                </c:pt>
                <c:pt idx="3">
                  <c:v>7.85</c:v>
                </c:pt>
                <c:pt idx="4">
                  <c:v>28.5</c:v>
                </c:pt>
                <c:pt idx="5">
                  <c:v>5.6</c:v>
                </c:pt>
                <c:pt idx="6">
                  <c:v>4.3</c:v>
                </c:pt>
              </c:numCache>
            </c:numRef>
          </c:val>
          <c:extLst>
            <c:ext xmlns:c16="http://schemas.microsoft.com/office/drawing/2014/chart" uri="{C3380CC4-5D6E-409C-BE32-E72D297353CC}">
              <c16:uniqueId val="{00000000-080E-4406-94E9-2D63FE531878}"/>
            </c:ext>
          </c:extLst>
        </c:ser>
        <c:dLbls>
          <c:showLegendKey val="0"/>
          <c:showVal val="1"/>
          <c:showCatName val="0"/>
          <c:showSerName val="0"/>
          <c:showPercent val="0"/>
          <c:showBubbleSize val="0"/>
        </c:dLbls>
        <c:gapWidth val="30"/>
        <c:shape val="box"/>
        <c:axId val="-1844554832"/>
        <c:axId val="-1844553744"/>
        <c:axId val="0"/>
      </c:bar3DChart>
      <c:catAx>
        <c:axId val="-18445548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rgbClr val="7030A0"/>
                </a:solidFill>
                <a:latin typeface="Times New Roman" panose="02020603050405020304" pitchFamily="18" charset="0"/>
                <a:ea typeface="+mn-ea"/>
                <a:cs typeface="Times New Roman" panose="02020603050405020304" pitchFamily="18" charset="0"/>
              </a:defRPr>
            </a:pPr>
            <a:endParaRPr lang="en-US"/>
          </a:p>
        </c:txPr>
        <c:crossAx val="-1844553744"/>
        <c:crosses val="autoZero"/>
        <c:auto val="1"/>
        <c:lblAlgn val="ctr"/>
        <c:lblOffset val="100"/>
        <c:noMultiLvlLbl val="0"/>
      </c:catAx>
      <c:valAx>
        <c:axId val="-1844553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crossAx val="-1844554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r>
              <a:rPr lang="en-US" sz="2400"/>
              <a:t>SBC COMPARISON</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1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2-5203-452B-B275-F84927871E0A}"/>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5203-452B-B275-F84927871E0A}"/>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8811-465D-90BF-616D73C38FED}"/>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5203-452B-B275-F84927871E0A}"/>
              </c:ext>
            </c:extLst>
          </c:dPt>
          <c:dLbls>
            <c:dLbl>
              <c:idx val="0"/>
              <c:layout>
                <c:manualLayout>
                  <c:x val="-4.1855714198549061E-2"/>
                  <c:y val="3.6983548870503542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5203-452B-B275-F84927871E0A}"/>
                </c:ext>
              </c:extLst>
            </c:dLbl>
            <c:dLbl>
              <c:idx val="1"/>
              <c:layout>
                <c:manualLayout>
                  <c:x val="3.7821490372160591E-3"/>
                  <c:y val="2.2570310870521439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203-452B-B275-F84927871E0A}"/>
                </c:ext>
              </c:extLst>
            </c:dLbl>
            <c:dLbl>
              <c:idx val="3"/>
              <c:layout>
                <c:manualLayout>
                  <c:x val="-3.3643869477440899E-2"/>
                  <c:y val="-7.2594506744901545E-3"/>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203-452B-B275-F84927871E0A}"/>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'STATUS DATA'!$A$2:$A$5</c:f>
              <c:strCache>
                <c:ptCount val="4"/>
                <c:pt idx="0">
                  <c:v>9_10_Grade</c:v>
                </c:pt>
                <c:pt idx="1">
                  <c:v>BANK</c:v>
                </c:pt>
                <c:pt idx="2">
                  <c:v>DOCTOR</c:v>
                </c:pt>
                <c:pt idx="3">
                  <c:v>Teacher</c:v>
                </c:pt>
              </c:strCache>
            </c:strRef>
          </c:cat>
          <c:val>
            <c:numRef>
              <c:f>'STATUS DATA'!$B$2:$B$5</c:f>
              <c:numCache>
                <c:formatCode>General</c:formatCode>
                <c:ptCount val="4"/>
                <c:pt idx="0">
                  <c:v>638</c:v>
                </c:pt>
                <c:pt idx="1">
                  <c:v>354</c:v>
                </c:pt>
                <c:pt idx="2">
                  <c:v>7585</c:v>
                </c:pt>
                <c:pt idx="3">
                  <c:v>51</c:v>
                </c:pt>
              </c:numCache>
            </c:numRef>
          </c:val>
          <c:extLst>
            <c:ext xmlns:c16="http://schemas.microsoft.com/office/drawing/2014/chart" uri="{C3380CC4-5D6E-409C-BE32-E72D297353CC}">
              <c16:uniqueId val="{00000000-5203-452B-B275-F84927871E0A}"/>
            </c:ext>
          </c:extLst>
        </c:ser>
        <c:dLbls>
          <c:dLblPos val="ctr"/>
          <c:showLegendKey val="0"/>
          <c:showVal val="0"/>
          <c:showCatName val="0"/>
          <c:showSerName val="0"/>
          <c:showPercent val="1"/>
          <c:showBubbleSize val="0"/>
          <c:showLeaderLines val="1"/>
        </c:dLbls>
      </c:pie3DChart>
      <c:spPr>
        <a:noFill/>
        <a:ln>
          <a:noFill/>
        </a:ln>
        <a:effectLst/>
      </c:spPr>
    </c:plotArea>
    <c:legend>
      <c:legendPos val="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cap="all" spc="100" normalizeH="0" baseline="0">
                <a:solidFill>
                  <a:schemeClr val="tx1"/>
                </a:solidFill>
                <a:latin typeface="+mn-lt"/>
                <a:ea typeface="+mn-ea"/>
                <a:cs typeface="+mn-cs"/>
              </a:defRPr>
            </a:pPr>
            <a:r>
              <a:rPr lang="en-US" sz="2000">
                <a:solidFill>
                  <a:schemeClr val="tx1"/>
                </a:solidFill>
              </a:rPr>
              <a:t>SBC</a:t>
            </a:r>
            <a:r>
              <a:rPr lang="en-US" sz="2000" baseline="0">
                <a:solidFill>
                  <a:schemeClr val="tx1"/>
                </a:solidFill>
              </a:rPr>
              <a:t> COMPARISON</a:t>
            </a:r>
            <a:endParaRPr lang="en-US" sz="2000">
              <a:solidFill>
                <a:schemeClr val="tx1"/>
              </a:solidFill>
            </a:endParaRPr>
          </a:p>
        </c:rich>
      </c:tx>
      <c:overlay val="0"/>
      <c:spPr>
        <a:noFill/>
        <a:ln>
          <a:noFill/>
        </a:ln>
        <a:effectLst/>
      </c:spPr>
      <c:txPr>
        <a:bodyPr rot="0" spcFirstLastPara="1" vertOverflow="ellipsis" vert="horz" wrap="square" anchor="ctr" anchorCtr="1"/>
        <a:lstStyle/>
        <a:p>
          <a:pPr>
            <a:defRPr sz="2000" b="1" i="0" u="none" strike="noStrike" kern="1200" cap="all" spc="100" normalizeH="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pattFill prst="ltUpDiag">
              <a:fgClr>
                <a:schemeClr val="accent6"/>
              </a:fgClr>
              <a:bgClr>
                <a:schemeClr val="lt1"/>
              </a:bgClr>
            </a:pattFill>
            <a:ln>
              <a:noFill/>
            </a:ln>
            <a:effectLst/>
          </c:spPr>
          <c:invertIfNegative val="0"/>
          <c:dLbls>
            <c:spPr>
              <a:solidFill>
                <a:schemeClr val="accent6">
                  <a:alpha val="70000"/>
                </a:scheme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7030A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6">
                          <a:lumMod val="60000"/>
                          <a:lumOff val="40000"/>
                        </a:schemeClr>
                      </a:solidFill>
                    </a:ln>
                    <a:effectLst/>
                  </c:spPr>
                </c15:leaderLines>
              </c:ext>
            </c:extLst>
          </c:dLbls>
          <c:cat>
            <c:strRef>
              <c:f>'STATUS DATA'!$A$2:$A$5</c:f>
              <c:strCache>
                <c:ptCount val="4"/>
                <c:pt idx="0">
                  <c:v>9_10_Grade</c:v>
                </c:pt>
                <c:pt idx="1">
                  <c:v>BANK</c:v>
                </c:pt>
                <c:pt idx="2">
                  <c:v>DOCTOR</c:v>
                </c:pt>
                <c:pt idx="3">
                  <c:v>Teacher</c:v>
                </c:pt>
              </c:strCache>
            </c:strRef>
          </c:cat>
          <c:val>
            <c:numRef>
              <c:f>'STATUS DATA'!$B$2:$B$5</c:f>
              <c:numCache>
                <c:formatCode>General</c:formatCode>
                <c:ptCount val="4"/>
                <c:pt idx="0">
                  <c:v>638</c:v>
                </c:pt>
                <c:pt idx="1">
                  <c:v>354</c:v>
                </c:pt>
                <c:pt idx="2">
                  <c:v>7585</c:v>
                </c:pt>
                <c:pt idx="3">
                  <c:v>51</c:v>
                </c:pt>
              </c:numCache>
            </c:numRef>
          </c:val>
          <c:extLst>
            <c:ext xmlns:c16="http://schemas.microsoft.com/office/drawing/2014/chart" uri="{C3380CC4-5D6E-409C-BE32-E72D297353CC}">
              <c16:uniqueId val="{00000000-23F7-47D4-A07C-B0754B97343A}"/>
            </c:ext>
          </c:extLst>
        </c:ser>
        <c:dLbls>
          <c:dLblPos val="inEnd"/>
          <c:showLegendKey val="0"/>
          <c:showVal val="1"/>
          <c:showCatName val="0"/>
          <c:showSerName val="0"/>
          <c:showPercent val="0"/>
          <c:showBubbleSize val="0"/>
        </c:dLbls>
        <c:gapWidth val="269"/>
        <c:overlap val="-20"/>
        <c:axId val="-2032981456"/>
        <c:axId val="-2032992336"/>
      </c:barChart>
      <c:catAx>
        <c:axId val="-2032981456"/>
        <c:scaling>
          <c:orientation val="minMax"/>
        </c:scaling>
        <c:delete val="0"/>
        <c:axPos val="b"/>
        <c:majorGridlines>
          <c:spPr>
            <a:ln w="9525" cap="flat" cmpd="sng" algn="ctr">
              <a:solidFill>
                <a:schemeClr val="lt1">
                  <a:alpha val="25000"/>
                </a:schemeClr>
              </a:solidFill>
              <a:round/>
            </a:ln>
            <a:effectLst/>
          </c:spPr>
        </c:majorGridlines>
        <c:numFmt formatCode="General" sourceLinked="1"/>
        <c:majorTickMark val="none"/>
        <c:minorTickMark val="none"/>
        <c:tickLblPos val="nextTo"/>
        <c:spPr>
          <a:noFill/>
          <a:ln w="3175" cap="flat" cmpd="sng" algn="ctr">
            <a:solidFill>
              <a:schemeClr val="accent6">
                <a:lumMod val="60000"/>
                <a:lumOff val="40000"/>
              </a:schemeClr>
            </a:solidFill>
            <a:round/>
          </a:ln>
          <a:effectLst/>
        </c:spPr>
        <c:txPr>
          <a:bodyPr rot="-60000000" spcFirstLastPara="1" vertOverflow="ellipsis" vert="horz" wrap="square" anchor="ctr" anchorCtr="1"/>
          <a:lstStyle/>
          <a:p>
            <a:pPr>
              <a:defRPr sz="1600" b="0" i="0" u="none" strike="noStrike" kern="1200" cap="all" spc="150" normalizeH="0" baseline="0">
                <a:solidFill>
                  <a:schemeClr val="lt1"/>
                </a:solidFill>
                <a:latin typeface="+mn-lt"/>
                <a:ea typeface="+mn-ea"/>
                <a:cs typeface="+mn-cs"/>
              </a:defRPr>
            </a:pPr>
            <a:endParaRPr lang="en-US"/>
          </a:p>
        </c:txPr>
        <c:crossAx val="-2032992336"/>
        <c:crosses val="autoZero"/>
        <c:auto val="1"/>
        <c:lblAlgn val="ctr"/>
        <c:lblOffset val="100"/>
        <c:noMultiLvlLbl val="0"/>
      </c:catAx>
      <c:valAx>
        <c:axId val="-20329923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7030A0"/>
                </a:solidFill>
                <a:latin typeface="+mn-lt"/>
                <a:ea typeface="+mn-ea"/>
                <a:cs typeface="+mn-cs"/>
              </a:defRPr>
            </a:pPr>
            <a:endParaRPr lang="en-US"/>
          </a:p>
        </c:txPr>
        <c:crossAx val="-2032981456"/>
        <c:crosses val="autoZero"/>
        <c:crossBetween val="between"/>
      </c:valAx>
      <c:spPr>
        <a:noFill/>
        <a:ln>
          <a:noFill/>
        </a:ln>
        <a:effectLst/>
      </c:spPr>
    </c:plotArea>
    <c:plotVisOnly val="1"/>
    <c:dispBlanksAs val="gap"/>
    <c:showDLblsOverMax val="0"/>
  </c:chart>
  <c:spPr>
    <a:solidFill>
      <a:schemeClr val="accent6"/>
    </a:solidFill>
    <a:ln w="9525" cap="flat" cmpd="sng" algn="ctr">
      <a:solidFill>
        <a:schemeClr val="accent6"/>
      </a:solidFill>
      <a:round/>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rgbClr val="FF0000"/>
                </a:solidFill>
                <a:latin typeface="Times New Roman" panose="02020603050405020304" pitchFamily="18" charset="0"/>
                <a:ea typeface="+mn-ea"/>
                <a:cs typeface="Times New Roman" panose="02020603050405020304" pitchFamily="18" charset="0"/>
              </a:defRPr>
            </a:pPr>
            <a:r>
              <a:rPr lang="en-US" sz="2400" b="1" dirty="0">
                <a:solidFill>
                  <a:srgbClr val="FF0000"/>
                </a:solidFill>
                <a:latin typeface="Times New Roman" panose="02020603050405020304" pitchFamily="18" charset="0"/>
                <a:cs typeface="Times New Roman" panose="02020603050405020304" pitchFamily="18" charset="0"/>
              </a:rPr>
              <a:t>Landing Composition (in lakh)-</a:t>
            </a:r>
            <a:r>
              <a:rPr lang="en-US" sz="2400" b="1" i="0" u="none" strike="noStrike" baseline="0" dirty="0">
                <a:solidFill>
                  <a:srgbClr val="00B050"/>
                </a:solidFill>
                <a:effectLst/>
                <a:latin typeface="Times New Roman" panose="02020603050405020304" pitchFamily="18" charset="0"/>
                <a:cs typeface="Times New Roman" panose="02020603050405020304" pitchFamily="18" charset="0"/>
              </a:rPr>
              <a:t>16345.321</a:t>
            </a:r>
            <a:r>
              <a:rPr lang="en-US" sz="2400" b="0" i="0" u="none" strike="noStrike" baseline="0" dirty="0">
                <a:latin typeface="Times New Roman" panose="02020603050405020304" pitchFamily="18" charset="0"/>
                <a:cs typeface="Times New Roman" panose="02020603050405020304" pitchFamily="18" charset="0"/>
              </a:rPr>
              <a:t> </a:t>
            </a:r>
            <a:r>
              <a:rPr lang="en-US" sz="2400" b="0" i="0" u="none" strike="noStrike" baseline="0" dirty="0">
                <a:solidFill>
                  <a:srgbClr val="FF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 </a:t>
            </a:r>
          </a:p>
        </c:rich>
      </c:tx>
      <c:overlay val="0"/>
      <c:spPr>
        <a:noFill/>
        <a:ln>
          <a:noFill/>
        </a:ln>
        <a:effectLst/>
      </c:spPr>
      <c:txPr>
        <a:bodyPr rot="0" spcFirstLastPara="1" vertOverflow="ellipsis" vert="horz" wrap="square" anchor="ctr" anchorCtr="1"/>
        <a:lstStyle/>
        <a:p>
          <a:pPr>
            <a:defRPr sz="2400" b="0" i="0" u="none" strike="noStrike" kern="1200" spc="0" baseline="0">
              <a:solidFill>
                <a:srgbClr val="FF0000"/>
              </a:solidFill>
              <a:latin typeface="Times New Roman" panose="02020603050405020304" pitchFamily="18" charset="0"/>
              <a:ea typeface="+mn-ea"/>
              <a:cs typeface="Times New Roman" panose="02020603050405020304" pitchFamily="18" charset="0"/>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chemeClr val="accent1"/>
            </a:solidFill>
            <a:ln>
              <a:noFill/>
            </a:ln>
            <a:effectLst/>
            <a:sp3d/>
          </c:spPr>
          <c:invertIfNegative val="0"/>
          <c:dLbls>
            <c:dLbl>
              <c:idx val="0"/>
              <c:tx>
                <c:strRef>
                  <c:f>[LandingComposition.xlsx]Total!$C$10</c:f>
                  <c:strCache>
                    <c:ptCount val="1"/>
                    <c:pt idx="0">
                      <c:v>96.75%</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{147992BC-A3A8-4D70-A577-64FB0E0EBE9D}</c15:txfldGUID>
                      <c15:f>[LandingComposition.xlsx]Total!$C$10</c15:f>
                      <c15:dlblFieldTableCache>
                        <c:ptCount val="1"/>
                        <c:pt idx="0">
                          <c:v>96.75%</c:v>
                        </c:pt>
                      </c15:dlblFieldTableCache>
                    </c15:dlblFTEntry>
                  </c15:dlblFieldTable>
                  <c15:showDataLabelsRange val="0"/>
                </c:ext>
                <c:ext xmlns:c16="http://schemas.microsoft.com/office/drawing/2014/chart" uri="{C3380CC4-5D6E-409C-BE32-E72D297353CC}">
                  <c16:uniqueId val="{00000003-A810-4575-8D26-D6DA81D36555}"/>
                </c:ext>
              </c:extLst>
            </c:dLbl>
            <c:dLbl>
              <c:idx val="1"/>
              <c:layout>
                <c:manualLayout>
                  <c:x val="2.4922118380062306E-3"/>
                  <c:y val="-4.9633380917901343E-2"/>
                </c:manualLayout>
              </c:layout>
              <c:tx>
                <c:strRef>
                  <c:f>[LandingComposition.xlsx]Total!$C$11</c:f>
                  <c:strCache>
                    <c:ptCount val="1"/>
                    <c:pt idx="0">
                      <c:v>2.46%</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{765F82D5-32AB-4C1F-B86D-07496F47D7D5}</c15:txfldGUID>
                      <c15:f>[LandingComposition.xlsx]Total!$C$11</c15:f>
                      <c15:dlblFieldTableCache>
                        <c:ptCount val="1"/>
                        <c:pt idx="0">
                          <c:v>2.46%</c:v>
                        </c:pt>
                      </c15:dlblFieldTableCache>
                    </c15:dlblFTEntry>
                  </c15:dlblFieldTable>
                  <c15:showDataLabelsRange val="0"/>
                </c:ext>
                <c:ext xmlns:c16="http://schemas.microsoft.com/office/drawing/2014/chart" uri="{C3380CC4-5D6E-409C-BE32-E72D297353CC}">
                  <c16:uniqueId val="{00000001-A810-4575-8D26-D6DA81D36555}"/>
                </c:ext>
              </c:extLst>
            </c:dLbl>
            <c:dLbl>
              <c:idx val="2"/>
              <c:layout>
                <c:manualLayout>
                  <c:x val="9.9688473520249225E-3"/>
                  <c:y val="-4.5121255379910311E-2"/>
                </c:manualLayout>
              </c:layout>
              <c:tx>
                <c:strRef>
                  <c:f>[LandingComposition.xlsx]Total!$C$12</c:f>
                  <c:strCache>
                    <c:ptCount val="1"/>
                    <c:pt idx="0">
                      <c:v>0.57%</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{802B6E36-C836-411A-9D9A-B789006C860F}</c15:txfldGUID>
                      <c15:f>[LandingComposition.xlsx]Total!$C$12</c15:f>
                      <c15:dlblFieldTableCache>
                        <c:ptCount val="1"/>
                        <c:pt idx="0">
                          <c:v>0.57%</c:v>
                        </c:pt>
                      </c15:dlblFieldTableCache>
                    </c15:dlblFTEntry>
                  </c15:dlblFieldTable>
                  <c15:showDataLabelsRange val="0"/>
                </c:ext>
                <c:ext xmlns:c16="http://schemas.microsoft.com/office/drawing/2014/chart" uri="{C3380CC4-5D6E-409C-BE32-E72D297353CC}">
                  <c16:uniqueId val="{00000002-A810-4575-8D26-D6DA81D36555}"/>
                </c:ext>
              </c:extLst>
            </c:dLbl>
            <c:dLbl>
              <c:idx val="3"/>
              <c:layout>
                <c:manualLayout>
                  <c:x val="7.4766355140186919E-3"/>
                  <c:y val="-3.1163044065035065E-2"/>
                </c:manualLayout>
              </c:layout>
              <c:tx>
                <c:strRef>
                  <c:f>[LandingComposition.xlsx]Total!$C$13</c:f>
                  <c:strCache>
                    <c:ptCount val="1"/>
                    <c:pt idx="0">
                      <c:v>0.23%</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{8D87BF14-1F2B-4679-A2D6-2051511FE132}</c15:txfldGUID>
                      <c15:f>[LandingComposition.xlsx]Total!$C$13</c15:f>
                      <c15:dlblFieldTableCache>
                        <c:ptCount val="1"/>
                        <c:pt idx="0">
                          <c:v>0.23%</c:v>
                        </c:pt>
                      </c15:dlblFieldTableCache>
                    </c15:dlblFTEntry>
                  </c15:dlblFieldTable>
                  <c15:showDataLabelsRange val="0"/>
                </c:ext>
                <c:ext xmlns:c16="http://schemas.microsoft.com/office/drawing/2014/chart" uri="{C3380CC4-5D6E-409C-BE32-E72D297353CC}">
                  <c16:uniqueId val="{00000004-A810-4575-8D26-D6DA81D3655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[LandingComposition.xlsx]Total!$B$3:$B$6</c:f>
              <c:strCache>
                <c:ptCount val="4"/>
                <c:pt idx="0">
                  <c:v>DOCTOR</c:v>
                </c:pt>
                <c:pt idx="1">
                  <c:v>BANKER</c:v>
                </c:pt>
                <c:pt idx="2">
                  <c:v>9-10th GRADE</c:v>
                </c:pt>
                <c:pt idx="3">
                  <c:v>TEACHER</c:v>
                </c:pt>
              </c:strCache>
            </c:strRef>
          </c:cat>
          <c:val>
            <c:numRef>
              <c:f>[LandingComposition.xlsx]Total!$C$3:$C$6</c:f>
              <c:numCache>
                <c:formatCode>General</c:formatCode>
                <c:ptCount val="4"/>
                <c:pt idx="0">
                  <c:v>15814.241840000001</c:v>
                </c:pt>
                <c:pt idx="1">
                  <c:v>401.45916999999997</c:v>
                </c:pt>
                <c:pt idx="2">
                  <c:v>92.470249999999993</c:v>
                </c:pt>
                <c:pt idx="3">
                  <c:v>37.15</c:v>
                </c:pt>
              </c:numCache>
            </c:numRef>
          </c:val>
          <c:extLst>
            <c:ext xmlns:c16="http://schemas.microsoft.com/office/drawing/2014/chart" uri="{C3380CC4-5D6E-409C-BE32-E72D297353CC}">
              <c16:uniqueId val="{00000000-A810-4575-8D26-D6DA81D36555}"/>
            </c:ext>
          </c:extLst>
        </c:ser>
        <c:dLbls>
          <c:showLegendKey val="0"/>
          <c:showVal val="1"/>
          <c:showCatName val="0"/>
          <c:showSerName val="0"/>
          <c:showPercent val="0"/>
          <c:showBubbleSize val="0"/>
        </c:dLbls>
        <c:gapWidth val="150"/>
        <c:shape val="box"/>
        <c:axId val="-1844542320"/>
        <c:axId val="-1844539056"/>
        <c:axId val="0"/>
      </c:bar3DChart>
      <c:catAx>
        <c:axId val="-18445423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4539056"/>
        <c:crosses val="autoZero"/>
        <c:auto val="1"/>
        <c:lblAlgn val="ctr"/>
        <c:lblOffset val="100"/>
        <c:noMultiLvlLbl val="0"/>
      </c:catAx>
      <c:valAx>
        <c:axId val="-18445390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rgbClr val="7030A0"/>
                    </a:solidFill>
                    <a:latin typeface="+mn-lt"/>
                    <a:ea typeface="+mn-ea"/>
                    <a:cs typeface="+mn-cs"/>
                  </a:defRPr>
                </a:pPr>
                <a:r>
                  <a:rPr lang="en-US" sz="1200" b="1" dirty="0">
                    <a:solidFill>
                      <a:srgbClr val="7030A0"/>
                    </a:solidFill>
                    <a:latin typeface="Times New Roman" panose="02020603050405020304" pitchFamily="18" charset="0"/>
                    <a:cs typeface="Times New Roman" panose="02020603050405020304" pitchFamily="18" charset="0"/>
                  </a:rPr>
                  <a:t>in lakh</a:t>
                </a:r>
              </a:p>
            </c:rich>
          </c:tx>
          <c:overlay val="0"/>
          <c:spPr>
            <a:noFill/>
            <a:ln>
              <a:noFill/>
            </a:ln>
            <a:effectLst/>
          </c:spPr>
          <c:txPr>
            <a:bodyPr rot="-5400000" spcFirstLastPara="1" vertOverflow="ellipsis" vert="horz" wrap="square" anchor="ctr" anchorCtr="1"/>
            <a:lstStyle/>
            <a:p>
              <a:pPr>
                <a:defRPr sz="1200" b="1" i="0" u="none" strike="noStrike" kern="1200" baseline="0">
                  <a:solidFill>
                    <a:srgbClr val="7030A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4454232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1" i="0" u="none" strike="noStrike" kern="1200" baseline="0">
                <a:solidFill>
                  <a:srgbClr val="00B050"/>
                </a:solidFill>
                <a:latin typeface="Times New Roman" panose="02020603050405020304" pitchFamily="18" charset="0"/>
                <a:ea typeface="+mn-ea"/>
                <a:cs typeface="Times New Roman" panose="02020603050405020304" pitchFamily="18" charset="0"/>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cap="none" spc="0" normalizeH="0" baseline="0">
                <a:solidFill>
                  <a:srgbClr val="FF0000"/>
                </a:solidFill>
                <a:latin typeface="Times New Roman" panose="02020603050405020304" pitchFamily="18" charset="0"/>
                <a:ea typeface="+mj-ea"/>
                <a:cs typeface="Times New Roman" panose="02020603050405020304" pitchFamily="18" charset="0"/>
              </a:defRPr>
            </a:pPr>
            <a:r>
              <a:rPr lang="en-US" b="1" dirty="0">
                <a:solidFill>
                  <a:srgbClr val="FF0000"/>
                </a:solidFill>
              </a:rPr>
              <a:t>SBC MONTHLY DPD STATUS AS ON NOV’21 </a:t>
            </a:r>
          </a:p>
        </c:rich>
      </c:tx>
      <c:layout>
        <c:manualLayout>
          <c:xMode val="edge"/>
          <c:yMode val="edge"/>
          <c:x val="0.34395970773923523"/>
          <c:y val="2.4430188157916595E-2"/>
        </c:manualLayout>
      </c:layout>
      <c:overlay val="0"/>
      <c:spPr>
        <a:noFill/>
        <a:ln>
          <a:noFill/>
        </a:ln>
        <a:effectLst/>
      </c:spPr>
      <c:txPr>
        <a:bodyPr rot="0" spcFirstLastPara="1" vertOverflow="ellipsis" vert="horz" wrap="square" anchor="ctr" anchorCtr="1"/>
        <a:lstStyle/>
        <a:p>
          <a:pPr>
            <a:defRPr sz="2000" b="1" i="0" u="none" strike="noStrike" kern="1200" cap="none" spc="0" normalizeH="0" baseline="0">
              <a:solidFill>
                <a:srgbClr val="FF0000"/>
              </a:solidFill>
              <a:latin typeface="Times New Roman" panose="02020603050405020304" pitchFamily="18" charset="0"/>
              <a:ea typeface="+mj-ea"/>
              <a:cs typeface="Times New Roman" panose="02020603050405020304" pitchFamily="18" charset="0"/>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Monthly!$D$2</c:f>
              <c:strCache>
                <c:ptCount val="1"/>
                <c:pt idx="0">
                  <c:v>X DPD</c:v>
                </c:pt>
              </c:strCache>
            </c:strRef>
          </c:tx>
          <c:spPr>
            <a:solidFill>
              <a:schemeClr val="accent1"/>
            </a:solidFill>
            <a:ln>
              <a:noFill/>
            </a:ln>
            <a:effectLst/>
            <a:sp3d/>
          </c:spPr>
          <c:invertIfNegative val="0"/>
          <c:cat>
            <c:multiLvlStrRef>
              <c:f>Monthly!$B$3:$C$14</c:f>
              <c:multiLvlStrCache>
                <c:ptCount val="12"/>
                <c:lvl>
                  <c:pt idx="0">
                    <c:v>DOCTOR</c:v>
                  </c:pt>
                  <c:pt idx="1">
                    <c:v>BANK</c:v>
                  </c:pt>
                  <c:pt idx="2">
                    <c:v>9_10 GRADE</c:v>
                  </c:pt>
                  <c:pt idx="3">
                    <c:v>TEACHER</c:v>
                  </c:pt>
                  <c:pt idx="4">
                    <c:v>DOCTOR</c:v>
                  </c:pt>
                  <c:pt idx="5">
                    <c:v>BANK</c:v>
                  </c:pt>
                  <c:pt idx="6">
                    <c:v>9_10 GRADE</c:v>
                  </c:pt>
                  <c:pt idx="7">
                    <c:v>TEACHER</c:v>
                  </c:pt>
                  <c:pt idx="8">
                    <c:v>DOCTOR</c:v>
                  </c:pt>
                  <c:pt idx="9">
                    <c:v>BANK</c:v>
                  </c:pt>
                  <c:pt idx="10">
                    <c:v>9_10 GRADE</c:v>
                  </c:pt>
                  <c:pt idx="11">
                    <c:v>TEACHER</c:v>
                  </c:pt>
                </c:lvl>
                <c:lvl>
                  <c:pt idx="0">
                    <c:v>MAY</c:v>
                  </c:pt>
                  <c:pt idx="4">
                    <c:v>JUN</c:v>
                  </c:pt>
                  <c:pt idx="8">
                    <c:v>AUG</c:v>
                  </c:pt>
                </c:lvl>
              </c:multiLvlStrCache>
            </c:multiLvlStrRef>
          </c:cat>
          <c:val>
            <c:numRef>
              <c:f>Monthly!$D$3:$D$14</c:f>
              <c:numCache>
                <c:formatCode>General</c:formatCode>
                <c:ptCount val="12"/>
                <c:pt idx="0">
                  <c:v>492</c:v>
                </c:pt>
                <c:pt idx="1">
                  <c:v>0</c:v>
                </c:pt>
                <c:pt idx="2">
                  <c:v>7</c:v>
                </c:pt>
                <c:pt idx="3">
                  <c:v>0</c:v>
                </c:pt>
                <c:pt idx="4">
                  <c:v>0</c:v>
                </c:pt>
                <c:pt idx="5">
                  <c:v>7</c:v>
                </c:pt>
                <c:pt idx="6">
                  <c:v>0</c:v>
                </c:pt>
                <c:pt idx="7">
                  <c:v>3</c:v>
                </c:pt>
                <c:pt idx="8">
                  <c:v>0</c:v>
                </c:pt>
                <c:pt idx="9">
                  <c:v>0</c:v>
                </c:pt>
                <c:pt idx="10">
                  <c:v>0</c:v>
                </c:pt>
                <c:pt idx="11">
                  <c:v>0</c:v>
                </c:pt>
              </c:numCache>
            </c:numRef>
          </c:val>
          <c:extLst>
            <c:ext xmlns:c16="http://schemas.microsoft.com/office/drawing/2014/chart" uri="{C3380CC4-5D6E-409C-BE32-E72D297353CC}">
              <c16:uniqueId val="{00000000-C799-4AAF-9448-D301534C9CE7}"/>
            </c:ext>
          </c:extLst>
        </c:ser>
        <c:ser>
          <c:idx val="1"/>
          <c:order val="1"/>
          <c:tx>
            <c:strRef>
              <c:f>Monthly!$E$2</c:f>
              <c:strCache>
                <c:ptCount val="1"/>
                <c:pt idx="0">
                  <c:v>30 DPD</c:v>
                </c:pt>
              </c:strCache>
            </c:strRef>
          </c:tx>
          <c:spPr>
            <a:solidFill>
              <a:schemeClr val="accent2"/>
            </a:solidFill>
            <a:ln>
              <a:noFill/>
            </a:ln>
            <a:effectLst/>
            <a:sp3d/>
          </c:spPr>
          <c:invertIfNegative val="0"/>
          <c:cat>
            <c:multiLvlStrRef>
              <c:f>Monthly!$B$3:$C$14</c:f>
              <c:multiLvlStrCache>
                <c:ptCount val="12"/>
                <c:lvl>
                  <c:pt idx="0">
                    <c:v>DOCTOR</c:v>
                  </c:pt>
                  <c:pt idx="1">
                    <c:v>BANK</c:v>
                  </c:pt>
                  <c:pt idx="2">
                    <c:v>9_10 GRADE</c:v>
                  </c:pt>
                  <c:pt idx="3">
                    <c:v>TEACHER</c:v>
                  </c:pt>
                  <c:pt idx="4">
                    <c:v>DOCTOR</c:v>
                  </c:pt>
                  <c:pt idx="5">
                    <c:v>BANK</c:v>
                  </c:pt>
                  <c:pt idx="6">
                    <c:v>9_10 GRADE</c:v>
                  </c:pt>
                  <c:pt idx="7">
                    <c:v>TEACHER</c:v>
                  </c:pt>
                  <c:pt idx="8">
                    <c:v>DOCTOR</c:v>
                  </c:pt>
                  <c:pt idx="9">
                    <c:v>BANK</c:v>
                  </c:pt>
                  <c:pt idx="10">
                    <c:v>9_10 GRADE</c:v>
                  </c:pt>
                  <c:pt idx="11">
                    <c:v>TEACHER</c:v>
                  </c:pt>
                </c:lvl>
                <c:lvl>
                  <c:pt idx="0">
                    <c:v>MAY</c:v>
                  </c:pt>
                  <c:pt idx="4">
                    <c:v>JUN</c:v>
                  </c:pt>
                  <c:pt idx="8">
                    <c:v>AUG</c:v>
                  </c:pt>
                </c:lvl>
              </c:multiLvlStrCache>
            </c:multiLvlStrRef>
          </c:cat>
          <c:val>
            <c:numRef>
              <c:f>Monthly!$E$3:$E$14</c:f>
              <c:numCache>
                <c:formatCode>General</c:formatCode>
                <c:ptCount val="12"/>
                <c:pt idx="0">
                  <c:v>143</c:v>
                </c:pt>
                <c:pt idx="1">
                  <c:v>0</c:v>
                </c:pt>
                <c:pt idx="2">
                  <c:v>0</c:v>
                </c:pt>
                <c:pt idx="3">
                  <c:v>3</c:v>
                </c:pt>
                <c:pt idx="4">
                  <c:v>0</c:v>
                </c:pt>
                <c:pt idx="5">
                  <c:v>0</c:v>
                </c:pt>
                <c:pt idx="6">
                  <c:v>0</c:v>
                </c:pt>
                <c:pt idx="7">
                  <c:v>0</c:v>
                </c:pt>
                <c:pt idx="8">
                  <c:v>0</c:v>
                </c:pt>
                <c:pt idx="9">
                  <c:v>3</c:v>
                </c:pt>
                <c:pt idx="10">
                  <c:v>4</c:v>
                </c:pt>
                <c:pt idx="11">
                  <c:v>0</c:v>
                </c:pt>
              </c:numCache>
            </c:numRef>
          </c:val>
          <c:extLst>
            <c:ext xmlns:c16="http://schemas.microsoft.com/office/drawing/2014/chart" uri="{C3380CC4-5D6E-409C-BE32-E72D297353CC}">
              <c16:uniqueId val="{00000001-C799-4AAF-9448-D301534C9CE7}"/>
            </c:ext>
          </c:extLst>
        </c:ser>
        <c:ser>
          <c:idx val="2"/>
          <c:order val="2"/>
          <c:tx>
            <c:strRef>
              <c:f>Monthly!$F$2</c:f>
              <c:strCache>
                <c:ptCount val="1"/>
                <c:pt idx="0">
                  <c:v>60 DPD</c:v>
                </c:pt>
              </c:strCache>
            </c:strRef>
          </c:tx>
          <c:spPr>
            <a:solidFill>
              <a:schemeClr val="accent3"/>
            </a:solidFill>
            <a:ln>
              <a:noFill/>
            </a:ln>
            <a:effectLst/>
            <a:sp3d/>
          </c:spPr>
          <c:invertIfNegative val="0"/>
          <c:cat>
            <c:multiLvlStrRef>
              <c:f>Monthly!$B$3:$C$14</c:f>
              <c:multiLvlStrCache>
                <c:ptCount val="12"/>
                <c:lvl>
                  <c:pt idx="0">
                    <c:v>DOCTOR</c:v>
                  </c:pt>
                  <c:pt idx="1">
                    <c:v>BANK</c:v>
                  </c:pt>
                  <c:pt idx="2">
                    <c:v>9_10 GRADE</c:v>
                  </c:pt>
                  <c:pt idx="3">
                    <c:v>TEACHER</c:v>
                  </c:pt>
                  <c:pt idx="4">
                    <c:v>DOCTOR</c:v>
                  </c:pt>
                  <c:pt idx="5">
                    <c:v>BANK</c:v>
                  </c:pt>
                  <c:pt idx="6">
                    <c:v>9_10 GRADE</c:v>
                  </c:pt>
                  <c:pt idx="7">
                    <c:v>TEACHER</c:v>
                  </c:pt>
                  <c:pt idx="8">
                    <c:v>DOCTOR</c:v>
                  </c:pt>
                  <c:pt idx="9">
                    <c:v>BANK</c:v>
                  </c:pt>
                  <c:pt idx="10">
                    <c:v>9_10 GRADE</c:v>
                  </c:pt>
                  <c:pt idx="11">
                    <c:v>TEACHER</c:v>
                  </c:pt>
                </c:lvl>
                <c:lvl>
                  <c:pt idx="0">
                    <c:v>MAY</c:v>
                  </c:pt>
                  <c:pt idx="4">
                    <c:v>JUN</c:v>
                  </c:pt>
                  <c:pt idx="8">
                    <c:v>AUG</c:v>
                  </c:pt>
                </c:lvl>
              </c:multiLvlStrCache>
            </c:multiLvlStrRef>
          </c:cat>
          <c:val>
            <c:numRef>
              <c:f>Monthly!$F$3:$F$14</c:f>
              <c:numCache>
                <c:formatCode>General</c:formatCode>
                <c:ptCount val="12"/>
                <c:pt idx="0">
                  <c:v>34</c:v>
                </c:pt>
                <c:pt idx="1">
                  <c:v>0</c:v>
                </c:pt>
                <c:pt idx="2">
                  <c:v>1</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2-C799-4AAF-9448-D301534C9CE7}"/>
            </c:ext>
          </c:extLst>
        </c:ser>
        <c:ser>
          <c:idx val="3"/>
          <c:order val="3"/>
          <c:tx>
            <c:strRef>
              <c:f>Monthly!$G$2</c:f>
              <c:strCache>
                <c:ptCount val="1"/>
                <c:pt idx="0">
                  <c:v>90 DPD</c:v>
                </c:pt>
              </c:strCache>
            </c:strRef>
          </c:tx>
          <c:spPr>
            <a:solidFill>
              <a:schemeClr val="accent4"/>
            </a:solidFill>
            <a:ln>
              <a:noFill/>
            </a:ln>
            <a:effectLst/>
            <a:sp3d/>
          </c:spPr>
          <c:invertIfNegative val="0"/>
          <c:cat>
            <c:multiLvlStrRef>
              <c:f>Monthly!$B$3:$C$14</c:f>
              <c:multiLvlStrCache>
                <c:ptCount val="12"/>
                <c:lvl>
                  <c:pt idx="0">
                    <c:v>DOCTOR</c:v>
                  </c:pt>
                  <c:pt idx="1">
                    <c:v>BANK</c:v>
                  </c:pt>
                  <c:pt idx="2">
                    <c:v>9_10 GRADE</c:v>
                  </c:pt>
                  <c:pt idx="3">
                    <c:v>TEACHER</c:v>
                  </c:pt>
                  <c:pt idx="4">
                    <c:v>DOCTOR</c:v>
                  </c:pt>
                  <c:pt idx="5">
                    <c:v>BANK</c:v>
                  </c:pt>
                  <c:pt idx="6">
                    <c:v>9_10 GRADE</c:v>
                  </c:pt>
                  <c:pt idx="7">
                    <c:v>TEACHER</c:v>
                  </c:pt>
                  <c:pt idx="8">
                    <c:v>DOCTOR</c:v>
                  </c:pt>
                  <c:pt idx="9">
                    <c:v>BANK</c:v>
                  </c:pt>
                  <c:pt idx="10">
                    <c:v>9_10 GRADE</c:v>
                  </c:pt>
                  <c:pt idx="11">
                    <c:v>TEACHER</c:v>
                  </c:pt>
                </c:lvl>
                <c:lvl>
                  <c:pt idx="0">
                    <c:v>MAY</c:v>
                  </c:pt>
                  <c:pt idx="4">
                    <c:v>JUN</c:v>
                  </c:pt>
                  <c:pt idx="8">
                    <c:v>AUG</c:v>
                  </c:pt>
                </c:lvl>
              </c:multiLvlStrCache>
            </c:multiLvlStrRef>
          </c:cat>
          <c:val>
            <c:numRef>
              <c:f>Monthly!$G$3:$G$14</c:f>
              <c:numCache>
                <c:formatCode>General</c:formatCode>
                <c:ptCount val="12"/>
                <c:pt idx="0">
                  <c:v>37</c:v>
                </c:pt>
                <c:pt idx="1">
                  <c:v>0</c:v>
                </c:pt>
                <c:pt idx="2">
                  <c:v>0</c:v>
                </c:pt>
                <c:pt idx="3">
                  <c:v>0</c:v>
                </c:pt>
                <c:pt idx="4">
                  <c:v>0</c:v>
                </c:pt>
                <c:pt idx="5">
                  <c:v>2</c:v>
                </c:pt>
                <c:pt idx="6">
                  <c:v>0</c:v>
                </c:pt>
                <c:pt idx="7">
                  <c:v>0</c:v>
                </c:pt>
                <c:pt idx="8">
                  <c:v>0</c:v>
                </c:pt>
                <c:pt idx="9">
                  <c:v>0</c:v>
                </c:pt>
                <c:pt idx="10">
                  <c:v>0</c:v>
                </c:pt>
                <c:pt idx="11">
                  <c:v>0</c:v>
                </c:pt>
              </c:numCache>
            </c:numRef>
          </c:val>
          <c:extLst>
            <c:ext xmlns:c16="http://schemas.microsoft.com/office/drawing/2014/chart" uri="{C3380CC4-5D6E-409C-BE32-E72D297353CC}">
              <c16:uniqueId val="{00000003-C799-4AAF-9448-D301534C9CE7}"/>
            </c:ext>
          </c:extLst>
        </c:ser>
        <c:ser>
          <c:idx val="4"/>
          <c:order val="4"/>
          <c:tx>
            <c:strRef>
              <c:f>Monthly!$H$2</c:f>
              <c:strCache>
                <c:ptCount val="1"/>
                <c:pt idx="0">
                  <c:v>120 DPD</c:v>
                </c:pt>
              </c:strCache>
            </c:strRef>
          </c:tx>
          <c:spPr>
            <a:solidFill>
              <a:schemeClr val="accent5"/>
            </a:solidFill>
            <a:ln>
              <a:noFill/>
            </a:ln>
            <a:effectLst/>
            <a:sp3d/>
          </c:spPr>
          <c:invertIfNegative val="0"/>
          <c:cat>
            <c:multiLvlStrRef>
              <c:f>Monthly!$B$3:$C$14</c:f>
              <c:multiLvlStrCache>
                <c:ptCount val="12"/>
                <c:lvl>
                  <c:pt idx="0">
                    <c:v>DOCTOR</c:v>
                  </c:pt>
                  <c:pt idx="1">
                    <c:v>BANK</c:v>
                  </c:pt>
                  <c:pt idx="2">
                    <c:v>9_10 GRADE</c:v>
                  </c:pt>
                  <c:pt idx="3">
                    <c:v>TEACHER</c:v>
                  </c:pt>
                  <c:pt idx="4">
                    <c:v>DOCTOR</c:v>
                  </c:pt>
                  <c:pt idx="5">
                    <c:v>BANK</c:v>
                  </c:pt>
                  <c:pt idx="6">
                    <c:v>9_10 GRADE</c:v>
                  </c:pt>
                  <c:pt idx="7">
                    <c:v>TEACHER</c:v>
                  </c:pt>
                  <c:pt idx="8">
                    <c:v>DOCTOR</c:v>
                  </c:pt>
                  <c:pt idx="9">
                    <c:v>BANK</c:v>
                  </c:pt>
                  <c:pt idx="10">
                    <c:v>9_10 GRADE</c:v>
                  </c:pt>
                  <c:pt idx="11">
                    <c:v>TEACHER</c:v>
                  </c:pt>
                </c:lvl>
                <c:lvl>
                  <c:pt idx="0">
                    <c:v>MAY</c:v>
                  </c:pt>
                  <c:pt idx="4">
                    <c:v>JUN</c:v>
                  </c:pt>
                  <c:pt idx="8">
                    <c:v>AUG</c:v>
                  </c:pt>
                </c:lvl>
              </c:multiLvlStrCache>
            </c:multiLvlStrRef>
          </c:cat>
          <c:val>
            <c:numRef>
              <c:f>Monthly!$H$3:$H$14</c:f>
              <c:numCache>
                <c:formatCode>General</c:formatCode>
                <c:ptCount val="12"/>
                <c:pt idx="0">
                  <c:v>45</c:v>
                </c:pt>
                <c:pt idx="1">
                  <c:v>0</c:v>
                </c:pt>
                <c:pt idx="2">
                  <c:v>0</c:v>
                </c:pt>
                <c:pt idx="3">
                  <c:v>0</c:v>
                </c:pt>
                <c:pt idx="4">
                  <c:v>0</c:v>
                </c:pt>
                <c:pt idx="5">
                  <c:v>0</c:v>
                </c:pt>
                <c:pt idx="6">
                  <c:v>1</c:v>
                </c:pt>
                <c:pt idx="7">
                  <c:v>0</c:v>
                </c:pt>
                <c:pt idx="8">
                  <c:v>0</c:v>
                </c:pt>
                <c:pt idx="9">
                  <c:v>0</c:v>
                </c:pt>
                <c:pt idx="10">
                  <c:v>0</c:v>
                </c:pt>
                <c:pt idx="11">
                  <c:v>0</c:v>
                </c:pt>
              </c:numCache>
            </c:numRef>
          </c:val>
          <c:extLst>
            <c:ext xmlns:c16="http://schemas.microsoft.com/office/drawing/2014/chart" uri="{C3380CC4-5D6E-409C-BE32-E72D297353CC}">
              <c16:uniqueId val="{00000004-C799-4AAF-9448-D301534C9CE7}"/>
            </c:ext>
          </c:extLst>
        </c:ser>
        <c:ser>
          <c:idx val="5"/>
          <c:order val="5"/>
          <c:tx>
            <c:strRef>
              <c:f>Monthly!$I$2</c:f>
              <c:strCache>
                <c:ptCount val="1"/>
                <c:pt idx="0">
                  <c:v>150 DPD</c:v>
                </c:pt>
              </c:strCache>
            </c:strRef>
          </c:tx>
          <c:spPr>
            <a:solidFill>
              <a:schemeClr val="accent6"/>
            </a:solidFill>
            <a:ln>
              <a:noFill/>
            </a:ln>
            <a:effectLst/>
            <a:sp3d/>
          </c:spPr>
          <c:invertIfNegative val="0"/>
          <c:cat>
            <c:multiLvlStrRef>
              <c:f>Monthly!$B$3:$C$14</c:f>
              <c:multiLvlStrCache>
                <c:ptCount val="12"/>
                <c:lvl>
                  <c:pt idx="0">
                    <c:v>DOCTOR</c:v>
                  </c:pt>
                  <c:pt idx="1">
                    <c:v>BANK</c:v>
                  </c:pt>
                  <c:pt idx="2">
                    <c:v>9_10 GRADE</c:v>
                  </c:pt>
                  <c:pt idx="3">
                    <c:v>TEACHER</c:v>
                  </c:pt>
                  <c:pt idx="4">
                    <c:v>DOCTOR</c:v>
                  </c:pt>
                  <c:pt idx="5">
                    <c:v>BANK</c:v>
                  </c:pt>
                  <c:pt idx="6">
                    <c:v>9_10 GRADE</c:v>
                  </c:pt>
                  <c:pt idx="7">
                    <c:v>TEACHER</c:v>
                  </c:pt>
                  <c:pt idx="8">
                    <c:v>DOCTOR</c:v>
                  </c:pt>
                  <c:pt idx="9">
                    <c:v>BANK</c:v>
                  </c:pt>
                  <c:pt idx="10">
                    <c:v>9_10 GRADE</c:v>
                  </c:pt>
                  <c:pt idx="11">
                    <c:v>TEACHER</c:v>
                  </c:pt>
                </c:lvl>
                <c:lvl>
                  <c:pt idx="0">
                    <c:v>MAY</c:v>
                  </c:pt>
                  <c:pt idx="4">
                    <c:v>JUN</c:v>
                  </c:pt>
                  <c:pt idx="8">
                    <c:v>AUG</c:v>
                  </c:pt>
                </c:lvl>
              </c:multiLvlStrCache>
            </c:multiLvlStrRef>
          </c:cat>
          <c:val>
            <c:numRef>
              <c:f>Monthly!$I$3:$I$14</c:f>
              <c:numCache>
                <c:formatCode>General</c:formatCode>
                <c:ptCount val="12"/>
                <c:pt idx="0">
                  <c:v>8</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5-C799-4AAF-9448-D301534C9CE7}"/>
            </c:ext>
          </c:extLst>
        </c:ser>
        <c:dLbls>
          <c:showLegendKey val="0"/>
          <c:showVal val="0"/>
          <c:showCatName val="0"/>
          <c:showSerName val="0"/>
          <c:showPercent val="0"/>
          <c:showBubbleSize val="0"/>
        </c:dLbls>
        <c:gapWidth val="150"/>
        <c:shape val="box"/>
        <c:axId val="1325456303"/>
        <c:axId val="1218538911"/>
        <c:axId val="0"/>
      </c:bar3DChart>
      <c:catAx>
        <c:axId val="132545630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218538911"/>
        <c:crosses val="autoZero"/>
        <c:auto val="1"/>
        <c:lblAlgn val="ctr"/>
        <c:lblOffset val="100"/>
        <c:noMultiLvlLbl val="0"/>
      </c:catAx>
      <c:valAx>
        <c:axId val="1218538911"/>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325456303"/>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200" b="0" i="0" u="none" strike="noStrike" kern="1200" baseline="0">
                <a:solidFill>
                  <a:srgbClr val="7030A0"/>
                </a:solidFill>
                <a:latin typeface="Times New Roman" panose="02020603050405020304" pitchFamily="18" charset="0"/>
                <a:ea typeface="+mn-ea"/>
                <a:cs typeface="Times New Roman" panose="02020603050405020304" pitchFamily="18" charset="0"/>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rnd" cmpd="sng" algn="ctr">
      <a:solidFill>
        <a:schemeClr val="tx1">
          <a:lumMod val="15000"/>
          <a:lumOff val="8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rgbClr val="FF0000"/>
                </a:solidFill>
                <a:latin typeface="Times New Roman" panose="02020603050405020304" pitchFamily="18" charset="0"/>
                <a:ea typeface="+mn-ea"/>
                <a:cs typeface="Times New Roman" panose="02020603050405020304" pitchFamily="18" charset="0"/>
              </a:defRPr>
            </a:pPr>
            <a:r>
              <a:rPr lang="en-US" sz="2000" b="1">
                <a:solidFill>
                  <a:srgbClr val="FF0000"/>
                </a:solidFill>
              </a:rPr>
              <a:t>SBC DATA DPD ANALYSIS</a:t>
            </a:r>
          </a:p>
        </c:rich>
      </c:tx>
      <c:overlay val="0"/>
      <c:spPr>
        <a:noFill/>
        <a:ln>
          <a:noFill/>
        </a:ln>
        <a:effectLst/>
      </c:spPr>
      <c:txPr>
        <a:bodyPr rot="0" spcFirstLastPara="1" vertOverflow="ellipsis" vert="horz" wrap="square" anchor="ctr" anchorCtr="1"/>
        <a:lstStyle/>
        <a:p>
          <a:pPr>
            <a:defRPr sz="2000" b="1" i="0" u="none" strike="noStrike" kern="1200" spc="0" baseline="0">
              <a:solidFill>
                <a:srgbClr val="FF0000"/>
              </a:solidFill>
              <a:latin typeface="Times New Roman" panose="02020603050405020304" pitchFamily="18" charset="0"/>
              <a:ea typeface="+mn-ea"/>
              <a:cs typeface="Times New Roman" panose="02020603050405020304" pitchFamily="18" charset="0"/>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Data!$B$4</c:f>
              <c:strCache>
                <c:ptCount val="1"/>
                <c:pt idx="0">
                  <c:v>DOCTOR</c:v>
                </c:pt>
              </c:strCache>
            </c:strRef>
          </c:tx>
          <c:spPr>
            <a:solidFill>
              <a:schemeClr val="accent1"/>
            </a:solidFill>
            <a:ln>
              <a:noFill/>
            </a:ln>
            <a:effectLst/>
            <a:sp3d/>
          </c:spPr>
          <c:invertIfNegative val="0"/>
          <c:dLbls>
            <c:dLbl>
              <c:idx val="0"/>
              <c:tx>
                <c:strRef>
                  <c:f>Data!$C$12</c:f>
                  <c:strCache>
                    <c:ptCount val="1"/>
                    <c:pt idx="0">
                      <c:v>94.96%</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{B1BB258C-DC40-471F-A6E8-7D3CB1DAC6EB}</c15:txfldGUID>
                      <c15:f>Data!$C$12</c15:f>
                      <c15:dlblFieldTableCache>
                        <c:ptCount val="1"/>
                        <c:pt idx="0">
                          <c:v>94.96%</c:v>
                        </c:pt>
                      </c15:dlblFieldTableCache>
                    </c15:dlblFTEntry>
                  </c15:dlblFieldTable>
                  <c15:showDataLabelsRange val="0"/>
                </c:ext>
                <c:ext xmlns:c16="http://schemas.microsoft.com/office/drawing/2014/chart" uri="{C3380CC4-5D6E-409C-BE32-E72D297353CC}">
                  <c16:uniqueId val="{00000000-B374-4473-BCD8-CAEB0BA12D12}"/>
                </c:ext>
              </c:extLst>
            </c:dLbl>
            <c:dLbl>
              <c:idx val="1"/>
              <c:tx>
                <c:strRef>
                  <c:f>Data!$D$12</c:f>
                  <c:strCache>
                    <c:ptCount val="1"/>
                    <c:pt idx="0">
                      <c:v>96.66%</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{061836A9-E57B-42BB-BC38-6A54AAFEC76F}</c15:txfldGUID>
                      <c15:f>Data!$D$12</c15:f>
                      <c15:dlblFieldTableCache>
                        <c:ptCount val="1"/>
                        <c:pt idx="0">
                          <c:v>96.66%</c:v>
                        </c:pt>
                      </c15:dlblFieldTableCache>
                    </c15:dlblFTEntry>
                  </c15:dlblFieldTable>
                  <c15:showDataLabelsRange val="0"/>
                </c:ext>
                <c:ext xmlns:c16="http://schemas.microsoft.com/office/drawing/2014/chart" uri="{C3380CC4-5D6E-409C-BE32-E72D297353CC}">
                  <c16:uniqueId val="{00000001-B374-4473-BCD8-CAEB0BA12D12}"/>
                </c:ext>
              </c:extLst>
            </c:dLbl>
            <c:dLbl>
              <c:idx val="2"/>
              <c:tx>
                <c:strRef>
                  <c:f>Data!$E$12</c:f>
                  <c:strCache>
                    <c:ptCount val="1"/>
                    <c:pt idx="0">
                      <c:v>93.46%</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{7B5A0D56-B28B-4441-99A4-6AA9D2EF1608}</c15:txfldGUID>
                      <c15:f>Data!$E$12</c15:f>
                      <c15:dlblFieldTableCache>
                        <c:ptCount val="1"/>
                        <c:pt idx="0">
                          <c:v>93.46%</c:v>
                        </c:pt>
                      </c15:dlblFieldTableCache>
                    </c15:dlblFTEntry>
                  </c15:dlblFieldTable>
                  <c15:showDataLabelsRange val="0"/>
                </c:ext>
                <c:ext xmlns:c16="http://schemas.microsoft.com/office/drawing/2014/chart" uri="{C3380CC4-5D6E-409C-BE32-E72D297353CC}">
                  <c16:uniqueId val="{00000002-B374-4473-BCD8-CAEB0BA12D12}"/>
                </c:ext>
              </c:extLst>
            </c:dLbl>
            <c:dLbl>
              <c:idx val="3"/>
              <c:tx>
                <c:strRef>
                  <c:f>Data!$F$12</c:f>
                  <c:strCache>
                    <c:ptCount val="1"/>
                    <c:pt idx="0">
                      <c:v>97.14%</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{96B09776-428B-487B-AA16-28FA785E0842}</c15:txfldGUID>
                      <c15:f>Data!$F$12</c15:f>
                      <c15:dlblFieldTableCache>
                        <c:ptCount val="1"/>
                        <c:pt idx="0">
                          <c:v>97.14%</c:v>
                        </c:pt>
                      </c15:dlblFieldTableCache>
                    </c15:dlblFTEntry>
                  </c15:dlblFieldTable>
                  <c15:showDataLabelsRange val="0"/>
                </c:ext>
                <c:ext xmlns:c16="http://schemas.microsoft.com/office/drawing/2014/chart" uri="{C3380CC4-5D6E-409C-BE32-E72D297353CC}">
                  <c16:uniqueId val="{00000003-B374-4473-BCD8-CAEB0BA12D12}"/>
                </c:ext>
              </c:extLst>
            </c:dLbl>
            <c:dLbl>
              <c:idx val="4"/>
              <c:tx>
                <c:strRef>
                  <c:f>Data!$G$12</c:f>
                  <c:strCache>
                    <c:ptCount val="1"/>
                    <c:pt idx="0">
                      <c:v>94.87%</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{981678B9-890C-427F-A25C-3F3F3AF40491}</c15:txfldGUID>
                      <c15:f>Data!$G$12</c15:f>
                      <c15:dlblFieldTableCache>
                        <c:ptCount val="1"/>
                        <c:pt idx="0">
                          <c:v>94.87%</c:v>
                        </c:pt>
                      </c15:dlblFieldTableCache>
                    </c15:dlblFTEntry>
                  </c15:dlblFieldTable>
                  <c15:showDataLabelsRange val="0"/>
                </c:ext>
                <c:ext xmlns:c16="http://schemas.microsoft.com/office/drawing/2014/chart" uri="{C3380CC4-5D6E-409C-BE32-E72D297353CC}">
                  <c16:uniqueId val="{00000004-B374-4473-BCD8-CAEB0BA12D12}"/>
                </c:ext>
              </c:extLst>
            </c:dLbl>
            <c:dLbl>
              <c:idx val="5"/>
              <c:layout>
                <c:manualLayout>
                  <c:x val="0"/>
                  <c:y val="9.8643637045267765E-3"/>
                </c:manualLayout>
              </c:layout>
              <c:tx>
                <c:strRef>
                  <c:f>Data!$H$12</c:f>
                  <c:strCache>
                    <c:ptCount val="1"/>
                    <c:pt idx="0">
                      <c:v>97.83%</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{E64F5EA3-E072-4960-A26D-DE4925492476}</c15:txfldGUID>
                      <c15:f>Data!$H$12</c15:f>
                      <c15:dlblFieldTableCache>
                        <c:ptCount val="1"/>
                        <c:pt idx="0">
                          <c:v>97.83%</c:v>
                        </c:pt>
                      </c15:dlblFieldTableCache>
                    </c15:dlblFTEntry>
                  </c15:dlblFieldTable>
                  <c15:showDataLabelsRange val="0"/>
                </c:ext>
                <c:ext xmlns:c16="http://schemas.microsoft.com/office/drawing/2014/chart" uri="{C3380CC4-5D6E-409C-BE32-E72D297353CC}">
                  <c16:uniqueId val="{00000005-B374-4473-BCD8-CAEB0BA12D12}"/>
                </c:ext>
              </c:extLst>
            </c:dLbl>
            <c:dLbl>
              <c:idx val="6"/>
              <c:tx>
                <c:strRef>
                  <c:f>Data!$I$12</c:f>
                  <c:strCache>
                    <c:ptCount val="1"/>
                    <c:pt idx="0">
                      <c:v>100.00%</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{375C2A63-9B33-466A-81CD-CDD8C63586B0}</c15:txfldGUID>
                      <c15:f>Data!$I$12</c15:f>
                      <c15:dlblFieldTableCache>
                        <c:ptCount val="1"/>
                        <c:pt idx="0">
                          <c:v>100.00%</c:v>
                        </c:pt>
                      </c15:dlblFieldTableCache>
                    </c15:dlblFTEntry>
                  </c15:dlblFieldTable>
                  <c15:showDataLabelsRange val="0"/>
                </c:ext>
                <c:ext xmlns:c16="http://schemas.microsoft.com/office/drawing/2014/chart" uri="{C3380CC4-5D6E-409C-BE32-E72D297353CC}">
                  <c16:uniqueId val="{00000006-B374-4473-BCD8-CAEB0BA12D12}"/>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Data!$C$3:$I$3</c:f>
              <c:strCache>
                <c:ptCount val="7"/>
                <c:pt idx="0">
                  <c:v>0 DPD</c:v>
                </c:pt>
                <c:pt idx="1">
                  <c:v>X DPD</c:v>
                </c:pt>
                <c:pt idx="2">
                  <c:v>30 DPD</c:v>
                </c:pt>
                <c:pt idx="3">
                  <c:v>60 DPD</c:v>
                </c:pt>
                <c:pt idx="4">
                  <c:v>90 DPD</c:v>
                </c:pt>
                <c:pt idx="5">
                  <c:v>120 DPD</c:v>
                </c:pt>
                <c:pt idx="6">
                  <c:v>150 DPD</c:v>
                </c:pt>
              </c:strCache>
            </c:strRef>
          </c:cat>
          <c:val>
            <c:numRef>
              <c:f>Data!$C$4:$I$4</c:f>
              <c:numCache>
                <c:formatCode>General</c:formatCode>
                <c:ptCount val="7"/>
                <c:pt idx="0">
                  <c:v>5580</c:v>
                </c:pt>
                <c:pt idx="1">
                  <c:v>492</c:v>
                </c:pt>
                <c:pt idx="2">
                  <c:v>143</c:v>
                </c:pt>
                <c:pt idx="3">
                  <c:v>34</c:v>
                </c:pt>
                <c:pt idx="4">
                  <c:v>37</c:v>
                </c:pt>
                <c:pt idx="5">
                  <c:v>45</c:v>
                </c:pt>
                <c:pt idx="6">
                  <c:v>8</c:v>
                </c:pt>
              </c:numCache>
            </c:numRef>
          </c:val>
          <c:extLst>
            <c:ext xmlns:c16="http://schemas.microsoft.com/office/drawing/2014/chart" uri="{C3380CC4-5D6E-409C-BE32-E72D297353CC}">
              <c16:uniqueId val="{00000007-B374-4473-BCD8-CAEB0BA12D12}"/>
            </c:ext>
          </c:extLst>
        </c:ser>
        <c:ser>
          <c:idx val="1"/>
          <c:order val="1"/>
          <c:tx>
            <c:strRef>
              <c:f>Data!$B$5</c:f>
              <c:strCache>
                <c:ptCount val="1"/>
                <c:pt idx="0">
                  <c:v>BANK</c:v>
                </c:pt>
              </c:strCache>
            </c:strRef>
          </c:tx>
          <c:spPr>
            <a:solidFill>
              <a:schemeClr val="accent2"/>
            </a:solidFill>
            <a:ln>
              <a:noFill/>
            </a:ln>
            <a:effectLst/>
            <a:sp3d/>
          </c:spPr>
          <c:invertIfNegative val="0"/>
          <c:dLbls>
            <c:dLbl>
              <c:idx val="0"/>
              <c:tx>
                <c:strRef>
                  <c:f>Data!$C$13</c:f>
                  <c:strCache>
                    <c:ptCount val="1"/>
                    <c:pt idx="0">
                      <c:v>3.52%</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{64DEBCEC-E19A-4F2C-AE96-9CA4AA562739}</c15:txfldGUID>
                      <c15:f>Data!$C$13</c15:f>
                      <c15:dlblFieldTableCache>
                        <c:ptCount val="1"/>
                        <c:pt idx="0">
                          <c:v>3.52%</c:v>
                        </c:pt>
                      </c15:dlblFieldTableCache>
                    </c15:dlblFTEntry>
                  </c15:dlblFieldTable>
                  <c15:showDataLabelsRange val="0"/>
                </c:ext>
                <c:ext xmlns:c16="http://schemas.microsoft.com/office/drawing/2014/chart" uri="{C3380CC4-5D6E-409C-BE32-E72D297353CC}">
                  <c16:uniqueId val="{00000008-B374-4473-BCD8-CAEB0BA12D12}"/>
                </c:ext>
              </c:extLst>
            </c:dLbl>
            <c:dLbl>
              <c:idx val="1"/>
              <c:tx>
                <c:strRef>
                  <c:f>Data!$D$13</c:f>
                  <c:strCache>
                    <c:ptCount val="1"/>
                    <c:pt idx="0">
                      <c:v>1.38%</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{2FE11565-5919-4352-828F-7708DDC6D34A}</c15:txfldGUID>
                      <c15:f>Data!$D$13</c15:f>
                      <c15:dlblFieldTableCache>
                        <c:ptCount val="1"/>
                        <c:pt idx="0">
                          <c:v>1.38%</c:v>
                        </c:pt>
                      </c15:dlblFieldTableCache>
                    </c15:dlblFTEntry>
                  </c15:dlblFieldTable>
                  <c15:showDataLabelsRange val="0"/>
                </c:ext>
                <c:ext xmlns:c16="http://schemas.microsoft.com/office/drawing/2014/chart" uri="{C3380CC4-5D6E-409C-BE32-E72D297353CC}">
                  <c16:uniqueId val="{00000009-B374-4473-BCD8-CAEB0BA12D12}"/>
                </c:ext>
              </c:extLst>
            </c:dLbl>
            <c:dLbl>
              <c:idx val="2"/>
              <c:tx>
                <c:strRef>
                  <c:f>Data!$E$13</c:f>
                  <c:strCache>
                    <c:ptCount val="1"/>
                    <c:pt idx="0">
                      <c:v>1.96%</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{0690CC4E-A65A-4147-95E9-38A17D19ADC4}</c15:txfldGUID>
                      <c15:f>Data!$E$13</c15:f>
                      <c15:dlblFieldTableCache>
                        <c:ptCount val="1"/>
                        <c:pt idx="0">
                          <c:v>1.96%</c:v>
                        </c:pt>
                      </c15:dlblFieldTableCache>
                    </c15:dlblFTEntry>
                  </c15:dlblFieldTable>
                  <c15:showDataLabelsRange val="0"/>
                </c:ext>
                <c:ext xmlns:c16="http://schemas.microsoft.com/office/drawing/2014/chart" uri="{C3380CC4-5D6E-409C-BE32-E72D297353CC}">
                  <c16:uniqueId val="{0000000A-B374-4473-BCD8-CAEB0BA12D12}"/>
                </c:ext>
              </c:extLst>
            </c:dLbl>
            <c:dLbl>
              <c:idx val="3"/>
              <c:delete val="1"/>
              <c:extLst>
                <c:ext xmlns:c15="http://schemas.microsoft.com/office/drawing/2012/chart" uri="{CE6537A1-D6FC-4f65-9D91-7224C49458BB}"/>
                <c:ext xmlns:c16="http://schemas.microsoft.com/office/drawing/2014/chart" uri="{C3380CC4-5D6E-409C-BE32-E72D297353CC}">
                  <c16:uniqueId val="{0000000B-B374-4473-BCD8-CAEB0BA12D12}"/>
                </c:ext>
              </c:extLst>
            </c:dLbl>
            <c:dLbl>
              <c:idx val="4"/>
              <c:tx>
                <c:strRef>
                  <c:f>Data!$G$13</c:f>
                  <c:strCache>
                    <c:ptCount val="1"/>
                    <c:pt idx="0">
                      <c:v>5.13%</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{09BFA369-87C1-47F3-B948-CC82E376D4A7}</c15:txfldGUID>
                      <c15:f>Data!$G$13</c15:f>
                      <c15:dlblFieldTableCache>
                        <c:ptCount val="1"/>
                        <c:pt idx="0">
                          <c:v>5.13%</c:v>
                        </c:pt>
                      </c15:dlblFieldTableCache>
                    </c15:dlblFTEntry>
                  </c15:dlblFieldTable>
                  <c15:showDataLabelsRange val="0"/>
                </c:ext>
                <c:ext xmlns:c16="http://schemas.microsoft.com/office/drawing/2014/chart" uri="{C3380CC4-5D6E-409C-BE32-E72D297353CC}">
                  <c16:uniqueId val="{0000000C-B374-4473-BCD8-CAEB0BA12D12}"/>
                </c:ext>
              </c:extLst>
            </c:dLbl>
            <c:dLbl>
              <c:idx val="5"/>
              <c:delete val="1"/>
              <c:extLst>
                <c:ext xmlns:c15="http://schemas.microsoft.com/office/drawing/2012/chart" uri="{CE6537A1-D6FC-4f65-9D91-7224C49458BB}"/>
                <c:ext xmlns:c16="http://schemas.microsoft.com/office/drawing/2014/chart" uri="{C3380CC4-5D6E-409C-BE32-E72D297353CC}">
                  <c16:uniqueId val="{0000000D-B374-4473-BCD8-CAEB0BA12D12}"/>
                </c:ext>
              </c:extLst>
            </c:dLbl>
            <c:dLbl>
              <c:idx val="6"/>
              <c:delete val="1"/>
              <c:extLst>
                <c:ext xmlns:c15="http://schemas.microsoft.com/office/drawing/2012/chart" uri="{CE6537A1-D6FC-4f65-9D91-7224C49458BB}"/>
                <c:ext xmlns:c16="http://schemas.microsoft.com/office/drawing/2014/chart" uri="{C3380CC4-5D6E-409C-BE32-E72D297353CC}">
                  <c16:uniqueId val="{0000000E-B374-4473-BCD8-CAEB0BA12D12}"/>
                </c:ext>
              </c:extLst>
            </c:dLbl>
            <c:spPr>
              <a:noFill/>
              <a:ln>
                <a:noFill/>
              </a:ln>
              <a:effectLst/>
            </c:spPr>
            <c:txPr>
              <a:bodyPr rot="0" spcFirstLastPara="1" vertOverflow="ellipsis" vert="horz" wrap="square" anchor="ctr" anchorCtr="1"/>
              <a:lstStyle/>
              <a:p>
                <a:pPr>
                  <a:defRPr sz="1000" b="1" i="0" u="none" strike="noStrike" kern="1200" baseline="0">
                    <a:solidFill>
                      <a:srgbClr val="FFFF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Data!$C$3:$I$3</c:f>
              <c:strCache>
                <c:ptCount val="7"/>
                <c:pt idx="0">
                  <c:v>0 DPD</c:v>
                </c:pt>
                <c:pt idx="1">
                  <c:v>X DPD</c:v>
                </c:pt>
                <c:pt idx="2">
                  <c:v>30 DPD</c:v>
                </c:pt>
                <c:pt idx="3">
                  <c:v>60 DPD</c:v>
                </c:pt>
                <c:pt idx="4">
                  <c:v>90 DPD</c:v>
                </c:pt>
                <c:pt idx="5">
                  <c:v>120 DPD</c:v>
                </c:pt>
                <c:pt idx="6">
                  <c:v>150 DPD</c:v>
                </c:pt>
              </c:strCache>
            </c:strRef>
          </c:cat>
          <c:val>
            <c:numRef>
              <c:f>Data!$C$5:$I$5</c:f>
              <c:numCache>
                <c:formatCode>General</c:formatCode>
                <c:ptCount val="7"/>
                <c:pt idx="0">
                  <c:v>207</c:v>
                </c:pt>
                <c:pt idx="1">
                  <c:v>7</c:v>
                </c:pt>
                <c:pt idx="2">
                  <c:v>3</c:v>
                </c:pt>
                <c:pt idx="3">
                  <c:v>0</c:v>
                </c:pt>
                <c:pt idx="4">
                  <c:v>2</c:v>
                </c:pt>
                <c:pt idx="5">
                  <c:v>0</c:v>
                </c:pt>
                <c:pt idx="6">
                  <c:v>0</c:v>
                </c:pt>
              </c:numCache>
            </c:numRef>
          </c:val>
          <c:extLst>
            <c:ext xmlns:c16="http://schemas.microsoft.com/office/drawing/2014/chart" uri="{C3380CC4-5D6E-409C-BE32-E72D297353CC}">
              <c16:uniqueId val="{0000000F-B374-4473-BCD8-CAEB0BA12D12}"/>
            </c:ext>
          </c:extLst>
        </c:ser>
        <c:ser>
          <c:idx val="2"/>
          <c:order val="2"/>
          <c:tx>
            <c:strRef>
              <c:f>Data!$B$6</c:f>
              <c:strCache>
                <c:ptCount val="1"/>
                <c:pt idx="0">
                  <c:v>9_10 GRADE</c:v>
                </c:pt>
              </c:strCache>
            </c:strRef>
          </c:tx>
          <c:spPr>
            <a:solidFill>
              <a:schemeClr val="accent3"/>
            </a:solidFill>
            <a:ln>
              <a:noFill/>
            </a:ln>
            <a:effectLst/>
            <a:sp3d/>
          </c:spPr>
          <c:invertIfNegative val="0"/>
          <c:dLbls>
            <c:dLbl>
              <c:idx val="0"/>
              <c:tx>
                <c:strRef>
                  <c:f>Data!$C$14</c:f>
                  <c:strCache>
                    <c:ptCount val="1"/>
                    <c:pt idx="0">
                      <c:v>0.88%</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{D7BC5B10-F8FA-4E16-88F5-90CBEEB20343}</c15:txfldGUID>
                      <c15:f>Data!$C$14</c15:f>
                      <c15:dlblFieldTableCache>
                        <c:ptCount val="1"/>
                        <c:pt idx="0">
                          <c:v>0.88%</c:v>
                        </c:pt>
                      </c15:dlblFieldTableCache>
                    </c15:dlblFTEntry>
                  </c15:dlblFieldTable>
                  <c15:showDataLabelsRange val="0"/>
                </c:ext>
                <c:ext xmlns:c16="http://schemas.microsoft.com/office/drawing/2014/chart" uri="{C3380CC4-5D6E-409C-BE32-E72D297353CC}">
                  <c16:uniqueId val="{00000010-B374-4473-BCD8-CAEB0BA12D12}"/>
                </c:ext>
              </c:extLst>
            </c:dLbl>
            <c:dLbl>
              <c:idx val="1"/>
              <c:tx>
                <c:strRef>
                  <c:f>Data!$D$14</c:f>
                  <c:strCache>
                    <c:ptCount val="1"/>
                    <c:pt idx="0">
                      <c:v>1.38%</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{12A12350-E601-45BF-8C5D-01EDA3271C81}</c15:txfldGUID>
                      <c15:f>Data!$D$14</c15:f>
                      <c15:dlblFieldTableCache>
                        <c:ptCount val="1"/>
                        <c:pt idx="0">
                          <c:v>1.38%</c:v>
                        </c:pt>
                      </c15:dlblFieldTableCache>
                    </c15:dlblFTEntry>
                  </c15:dlblFieldTable>
                  <c15:showDataLabelsRange val="0"/>
                </c:ext>
                <c:ext xmlns:c16="http://schemas.microsoft.com/office/drawing/2014/chart" uri="{C3380CC4-5D6E-409C-BE32-E72D297353CC}">
                  <c16:uniqueId val="{00000011-B374-4473-BCD8-CAEB0BA12D12}"/>
                </c:ext>
              </c:extLst>
            </c:dLbl>
            <c:dLbl>
              <c:idx val="2"/>
              <c:tx>
                <c:strRef>
                  <c:f>Data!$E$14</c:f>
                  <c:strCache>
                    <c:ptCount val="1"/>
                    <c:pt idx="0">
                      <c:v>2.61%</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{1B20A270-B4AB-46CF-9828-C82FDB5BE2D6}</c15:txfldGUID>
                      <c15:f>Data!$E$14</c15:f>
                      <c15:dlblFieldTableCache>
                        <c:ptCount val="1"/>
                        <c:pt idx="0">
                          <c:v>2.61%</c:v>
                        </c:pt>
                      </c15:dlblFieldTableCache>
                    </c15:dlblFTEntry>
                  </c15:dlblFieldTable>
                  <c15:showDataLabelsRange val="0"/>
                </c:ext>
                <c:ext xmlns:c16="http://schemas.microsoft.com/office/drawing/2014/chart" uri="{C3380CC4-5D6E-409C-BE32-E72D297353CC}">
                  <c16:uniqueId val="{00000012-B374-4473-BCD8-CAEB0BA12D12}"/>
                </c:ext>
              </c:extLst>
            </c:dLbl>
            <c:dLbl>
              <c:idx val="3"/>
              <c:tx>
                <c:strRef>
                  <c:f>Data!$F$14</c:f>
                  <c:strCache>
                    <c:ptCount val="1"/>
                    <c:pt idx="0">
                      <c:v>2.86%</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{45880F92-2F62-4859-9C07-139210A4CF93}</c15:txfldGUID>
                      <c15:f>Data!$F$14</c15:f>
                      <c15:dlblFieldTableCache>
                        <c:ptCount val="1"/>
                        <c:pt idx="0">
                          <c:v>2.86%</c:v>
                        </c:pt>
                      </c15:dlblFieldTableCache>
                    </c15:dlblFTEntry>
                  </c15:dlblFieldTable>
                  <c15:showDataLabelsRange val="0"/>
                </c:ext>
                <c:ext xmlns:c16="http://schemas.microsoft.com/office/drawing/2014/chart" uri="{C3380CC4-5D6E-409C-BE32-E72D297353CC}">
                  <c16:uniqueId val="{00000013-B374-4473-BCD8-CAEB0BA12D12}"/>
                </c:ext>
              </c:extLst>
            </c:dLbl>
            <c:dLbl>
              <c:idx val="4"/>
              <c:delete val="1"/>
              <c:extLst>
                <c:ext xmlns:c15="http://schemas.microsoft.com/office/drawing/2012/chart" uri="{CE6537A1-D6FC-4f65-9D91-7224C49458BB}"/>
                <c:ext xmlns:c16="http://schemas.microsoft.com/office/drawing/2014/chart" uri="{C3380CC4-5D6E-409C-BE32-E72D297353CC}">
                  <c16:uniqueId val="{00000014-B374-4473-BCD8-CAEB0BA12D12}"/>
                </c:ext>
              </c:extLst>
            </c:dLbl>
            <c:dLbl>
              <c:idx val="5"/>
              <c:tx>
                <c:strRef>
                  <c:f>Data!$H$14</c:f>
                  <c:strCache>
                    <c:ptCount val="1"/>
                    <c:pt idx="0">
                      <c:v>2.17%</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{51AC1946-CDD4-44AE-9BC3-65E899369552}</c15:txfldGUID>
                      <c15:f>Data!$H$14</c15:f>
                      <c15:dlblFieldTableCache>
                        <c:ptCount val="1"/>
                        <c:pt idx="0">
                          <c:v>2.17%</c:v>
                        </c:pt>
                      </c15:dlblFieldTableCache>
                    </c15:dlblFTEntry>
                  </c15:dlblFieldTable>
                  <c15:showDataLabelsRange val="0"/>
                </c:ext>
                <c:ext xmlns:c16="http://schemas.microsoft.com/office/drawing/2014/chart" uri="{C3380CC4-5D6E-409C-BE32-E72D297353CC}">
                  <c16:uniqueId val="{00000015-B374-4473-BCD8-CAEB0BA12D12}"/>
                </c:ext>
              </c:extLst>
            </c:dLbl>
            <c:dLbl>
              <c:idx val="6"/>
              <c:delete val="1"/>
              <c:extLst>
                <c:ext xmlns:c15="http://schemas.microsoft.com/office/drawing/2012/chart" uri="{CE6537A1-D6FC-4f65-9D91-7224C49458BB}"/>
                <c:ext xmlns:c16="http://schemas.microsoft.com/office/drawing/2014/chart" uri="{C3380CC4-5D6E-409C-BE32-E72D297353CC}">
                  <c16:uniqueId val="{00000016-B374-4473-BCD8-CAEB0BA12D12}"/>
                </c:ext>
              </c:extLst>
            </c:dLbl>
            <c:spPr>
              <a:noFill/>
              <a:ln>
                <a:noFill/>
              </a:ln>
              <a:effectLst/>
            </c:spPr>
            <c:txPr>
              <a:bodyPr rot="0" spcFirstLastPara="1" vertOverflow="ellipsis" vert="horz" wrap="square" anchor="ctr" anchorCtr="1"/>
              <a:lstStyle/>
              <a:p>
                <a:pPr>
                  <a:defRPr sz="12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Data!$C$3:$I$3</c:f>
              <c:strCache>
                <c:ptCount val="7"/>
                <c:pt idx="0">
                  <c:v>0 DPD</c:v>
                </c:pt>
                <c:pt idx="1">
                  <c:v>X DPD</c:v>
                </c:pt>
                <c:pt idx="2">
                  <c:v>30 DPD</c:v>
                </c:pt>
                <c:pt idx="3">
                  <c:v>60 DPD</c:v>
                </c:pt>
                <c:pt idx="4">
                  <c:v>90 DPD</c:v>
                </c:pt>
                <c:pt idx="5">
                  <c:v>120 DPD</c:v>
                </c:pt>
                <c:pt idx="6">
                  <c:v>150 DPD</c:v>
                </c:pt>
              </c:strCache>
            </c:strRef>
          </c:cat>
          <c:val>
            <c:numRef>
              <c:f>Data!$C$6:$I$6</c:f>
              <c:numCache>
                <c:formatCode>General</c:formatCode>
                <c:ptCount val="7"/>
                <c:pt idx="0">
                  <c:v>52</c:v>
                </c:pt>
                <c:pt idx="1">
                  <c:v>7</c:v>
                </c:pt>
                <c:pt idx="2">
                  <c:v>4</c:v>
                </c:pt>
                <c:pt idx="3">
                  <c:v>1</c:v>
                </c:pt>
                <c:pt idx="4">
                  <c:v>0</c:v>
                </c:pt>
                <c:pt idx="5">
                  <c:v>1</c:v>
                </c:pt>
                <c:pt idx="6">
                  <c:v>0</c:v>
                </c:pt>
              </c:numCache>
            </c:numRef>
          </c:val>
          <c:extLst>
            <c:ext xmlns:c16="http://schemas.microsoft.com/office/drawing/2014/chart" uri="{C3380CC4-5D6E-409C-BE32-E72D297353CC}">
              <c16:uniqueId val="{00000017-B374-4473-BCD8-CAEB0BA12D12}"/>
            </c:ext>
          </c:extLst>
        </c:ser>
        <c:ser>
          <c:idx val="3"/>
          <c:order val="3"/>
          <c:tx>
            <c:strRef>
              <c:f>Data!$B$7</c:f>
              <c:strCache>
                <c:ptCount val="1"/>
                <c:pt idx="0">
                  <c:v>TEACHER</c:v>
                </c:pt>
              </c:strCache>
            </c:strRef>
          </c:tx>
          <c:spPr>
            <a:solidFill>
              <a:schemeClr val="accent4"/>
            </a:solidFill>
            <a:ln>
              <a:noFill/>
            </a:ln>
            <a:effectLst/>
            <a:sp3d/>
          </c:spPr>
          <c:invertIfNegative val="0"/>
          <c:dLbls>
            <c:dLbl>
              <c:idx val="0"/>
              <c:tx>
                <c:strRef>
                  <c:f>Data!$C$15</c:f>
                  <c:strCache>
                    <c:ptCount val="1"/>
                    <c:pt idx="0">
                      <c:v>0.63%</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{4E3941B7-8540-4633-88CD-884D3498DF5E}</c15:txfldGUID>
                      <c15:f>Data!$C$15</c15:f>
                      <c15:dlblFieldTableCache>
                        <c:ptCount val="1"/>
                        <c:pt idx="0">
                          <c:v>0.63%</c:v>
                        </c:pt>
                      </c15:dlblFieldTableCache>
                    </c15:dlblFTEntry>
                  </c15:dlblFieldTable>
                  <c15:showDataLabelsRange val="0"/>
                </c:ext>
                <c:ext xmlns:c16="http://schemas.microsoft.com/office/drawing/2014/chart" uri="{C3380CC4-5D6E-409C-BE32-E72D297353CC}">
                  <c16:uniqueId val="{00000018-B374-4473-BCD8-CAEB0BA12D12}"/>
                </c:ext>
              </c:extLst>
            </c:dLbl>
            <c:dLbl>
              <c:idx val="1"/>
              <c:tx>
                <c:strRef>
                  <c:f>Data!$D$15</c:f>
                  <c:strCache>
                    <c:ptCount val="1"/>
                    <c:pt idx="0">
                      <c:v>0.59%</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{8AF98E61-1EFA-43C3-BCA5-72A9E1BB0110}</c15:txfldGUID>
                      <c15:f>Data!$D$15</c15:f>
                      <c15:dlblFieldTableCache>
                        <c:ptCount val="1"/>
                        <c:pt idx="0">
                          <c:v>0.59%</c:v>
                        </c:pt>
                      </c15:dlblFieldTableCache>
                    </c15:dlblFTEntry>
                  </c15:dlblFieldTable>
                  <c15:showDataLabelsRange val="0"/>
                </c:ext>
                <c:ext xmlns:c16="http://schemas.microsoft.com/office/drawing/2014/chart" uri="{C3380CC4-5D6E-409C-BE32-E72D297353CC}">
                  <c16:uniqueId val="{00000019-B374-4473-BCD8-CAEB0BA12D12}"/>
                </c:ext>
              </c:extLst>
            </c:dLbl>
            <c:dLbl>
              <c:idx val="2"/>
              <c:tx>
                <c:strRef>
                  <c:f>Data!$E$15</c:f>
                  <c:strCache>
                    <c:ptCount val="1"/>
                    <c:pt idx="0">
                      <c:v>1.96%</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{1688E4E3-007A-4C37-84F7-426BB630B7D2}</c15:txfldGUID>
                      <c15:f>Data!$E$15</c15:f>
                      <c15:dlblFieldTableCache>
                        <c:ptCount val="1"/>
                        <c:pt idx="0">
                          <c:v>1.96%</c:v>
                        </c:pt>
                      </c15:dlblFieldTableCache>
                    </c15:dlblFTEntry>
                  </c15:dlblFieldTable>
                  <c15:showDataLabelsRange val="0"/>
                </c:ext>
                <c:ext xmlns:c16="http://schemas.microsoft.com/office/drawing/2014/chart" uri="{C3380CC4-5D6E-409C-BE32-E72D297353CC}">
                  <c16:uniqueId val="{0000001A-B374-4473-BCD8-CAEB0BA12D12}"/>
                </c:ext>
              </c:extLst>
            </c:dLbl>
            <c:dLbl>
              <c:idx val="3"/>
              <c:delete val="1"/>
              <c:extLst>
                <c:ext xmlns:c15="http://schemas.microsoft.com/office/drawing/2012/chart" uri="{CE6537A1-D6FC-4f65-9D91-7224C49458BB}"/>
                <c:ext xmlns:c16="http://schemas.microsoft.com/office/drawing/2014/chart" uri="{C3380CC4-5D6E-409C-BE32-E72D297353CC}">
                  <c16:uniqueId val="{0000001B-B374-4473-BCD8-CAEB0BA12D12}"/>
                </c:ext>
              </c:extLst>
            </c:dLbl>
            <c:dLbl>
              <c:idx val="4"/>
              <c:delete val="1"/>
              <c:extLst>
                <c:ext xmlns:c15="http://schemas.microsoft.com/office/drawing/2012/chart" uri="{CE6537A1-D6FC-4f65-9D91-7224C49458BB}"/>
                <c:ext xmlns:c16="http://schemas.microsoft.com/office/drawing/2014/chart" uri="{C3380CC4-5D6E-409C-BE32-E72D297353CC}">
                  <c16:uniqueId val="{0000001C-B374-4473-BCD8-CAEB0BA12D12}"/>
                </c:ext>
              </c:extLst>
            </c:dLbl>
            <c:dLbl>
              <c:idx val="5"/>
              <c:delete val="1"/>
              <c:extLst>
                <c:ext xmlns:c15="http://schemas.microsoft.com/office/drawing/2012/chart" uri="{CE6537A1-D6FC-4f65-9D91-7224C49458BB}"/>
                <c:ext xmlns:c16="http://schemas.microsoft.com/office/drawing/2014/chart" uri="{C3380CC4-5D6E-409C-BE32-E72D297353CC}">
                  <c16:uniqueId val="{0000001D-B374-4473-BCD8-CAEB0BA12D12}"/>
                </c:ext>
              </c:extLst>
            </c:dLbl>
            <c:dLbl>
              <c:idx val="6"/>
              <c:delete val="1"/>
              <c:extLst>
                <c:ext xmlns:c15="http://schemas.microsoft.com/office/drawing/2012/chart" uri="{CE6537A1-D6FC-4f65-9D91-7224C49458BB}"/>
                <c:ext xmlns:c16="http://schemas.microsoft.com/office/drawing/2014/chart" uri="{C3380CC4-5D6E-409C-BE32-E72D297353CC}">
                  <c16:uniqueId val="{0000001E-B374-4473-BCD8-CAEB0BA12D12}"/>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Data!$C$3:$I$3</c:f>
              <c:strCache>
                <c:ptCount val="7"/>
                <c:pt idx="0">
                  <c:v>0 DPD</c:v>
                </c:pt>
                <c:pt idx="1">
                  <c:v>X DPD</c:v>
                </c:pt>
                <c:pt idx="2">
                  <c:v>30 DPD</c:v>
                </c:pt>
                <c:pt idx="3">
                  <c:v>60 DPD</c:v>
                </c:pt>
                <c:pt idx="4">
                  <c:v>90 DPD</c:v>
                </c:pt>
                <c:pt idx="5">
                  <c:v>120 DPD</c:v>
                </c:pt>
                <c:pt idx="6">
                  <c:v>150 DPD</c:v>
                </c:pt>
              </c:strCache>
            </c:strRef>
          </c:cat>
          <c:val>
            <c:numRef>
              <c:f>Data!$C$7:$I$7</c:f>
              <c:numCache>
                <c:formatCode>General</c:formatCode>
                <c:ptCount val="7"/>
                <c:pt idx="0">
                  <c:v>37</c:v>
                </c:pt>
                <c:pt idx="1">
                  <c:v>3</c:v>
                </c:pt>
                <c:pt idx="2">
                  <c:v>3</c:v>
                </c:pt>
                <c:pt idx="3">
                  <c:v>0</c:v>
                </c:pt>
                <c:pt idx="4">
                  <c:v>0</c:v>
                </c:pt>
                <c:pt idx="5">
                  <c:v>0</c:v>
                </c:pt>
                <c:pt idx="6">
                  <c:v>0</c:v>
                </c:pt>
              </c:numCache>
            </c:numRef>
          </c:val>
          <c:extLst>
            <c:ext xmlns:c16="http://schemas.microsoft.com/office/drawing/2014/chart" uri="{C3380CC4-5D6E-409C-BE32-E72D297353CC}">
              <c16:uniqueId val="{0000001F-B374-4473-BCD8-CAEB0BA12D12}"/>
            </c:ext>
          </c:extLst>
        </c:ser>
        <c:dLbls>
          <c:showLegendKey val="0"/>
          <c:showVal val="0"/>
          <c:showCatName val="0"/>
          <c:showSerName val="0"/>
          <c:showPercent val="0"/>
          <c:showBubbleSize val="0"/>
        </c:dLbls>
        <c:gapWidth val="38"/>
        <c:gapDepth val="54"/>
        <c:shape val="box"/>
        <c:axId val="1541839775"/>
        <c:axId val="1298915279"/>
        <c:axId val="0"/>
      </c:bar3DChart>
      <c:catAx>
        <c:axId val="154183977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298915279"/>
        <c:crosses val="autoZero"/>
        <c:auto val="1"/>
        <c:lblAlgn val="ctr"/>
        <c:lblOffset val="100"/>
        <c:noMultiLvlLbl val="0"/>
      </c:catAx>
      <c:valAx>
        <c:axId val="12989152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541839775"/>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1" i="0" u="none" strike="noStrike" kern="1200" baseline="0">
                <a:solidFill>
                  <a:srgbClr val="7030A0"/>
                </a:solidFill>
                <a:latin typeface="Times New Roman" panose="02020603050405020304" pitchFamily="18" charset="0"/>
                <a:ea typeface="+mn-ea"/>
                <a:cs typeface="Times New Roman" panose="02020603050405020304" pitchFamily="18" charset="0"/>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r>
              <a:rPr lang="en-US" sz="2000" dirty="0">
                <a:solidFill>
                  <a:srgbClr val="FF0000"/>
                </a:solidFill>
              </a:rPr>
              <a:t>SBC DOCTOR PERFORMANCE</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B83B-494C-A3BF-D8BAB1ABAF7F}"/>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B83B-494C-A3BF-D8BAB1ABAF7F}"/>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B83B-494C-A3BF-D8BAB1ABAF7F}"/>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B83B-494C-A3BF-D8BAB1ABAF7F}"/>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B83B-494C-A3BF-D8BAB1ABAF7F}"/>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B83B-494C-A3BF-D8BAB1ABAF7F}"/>
              </c:ext>
            </c:extLst>
          </c:dPt>
          <c:dLbls>
            <c:dLbl>
              <c:idx val="2"/>
              <c:layout>
                <c:manualLayout>
                  <c:x val="1.9199207078389353E-2"/>
                  <c:y val="0.11332998963643603"/>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B83B-494C-A3BF-D8BAB1ABAF7F}"/>
                </c:ext>
              </c:extLst>
            </c:dLbl>
            <c:dLbl>
              <c:idx val="4"/>
              <c:layout>
                <c:manualLayout>
                  <c:x val="5.1733102217861602E-3"/>
                  <c:y val="0.14831612976981293"/>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B83B-494C-A3BF-D8BAB1ABAF7F}"/>
                </c:ext>
              </c:extLst>
            </c:dLbl>
            <c:dLbl>
              <c:idx val="5"/>
              <c:layout>
                <c:manualLayout>
                  <c:x val="1.7174015365697347E-3"/>
                  <c:y val="7.8318958459159024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B83B-494C-A3BF-D8BAB1ABAF7F}"/>
                </c:ext>
              </c:extLst>
            </c:dLbl>
            <c:numFmt formatCode="General"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separator>
</c:separator>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'STATUS DATA'!$B$17:$B$22</c:f>
              <c:strCache>
                <c:ptCount val="6"/>
                <c:pt idx="0">
                  <c:v>Approved</c:v>
                </c:pt>
                <c:pt idx="1">
                  <c:v>Cancel</c:v>
                </c:pt>
                <c:pt idx="2">
                  <c:v>Declined</c:v>
                </c:pt>
                <c:pt idx="3">
                  <c:v>On Process</c:v>
                </c:pt>
                <c:pt idx="4">
                  <c:v>Send Query</c:v>
                </c:pt>
                <c:pt idx="5">
                  <c:v>AST</c:v>
                </c:pt>
              </c:strCache>
            </c:strRef>
          </c:cat>
          <c:val>
            <c:numRef>
              <c:f>'STATUS DATA'!$C$17:$C$22</c:f>
              <c:numCache>
                <c:formatCode>General</c:formatCode>
                <c:ptCount val="6"/>
                <c:pt idx="0">
                  <c:v>6818</c:v>
                </c:pt>
                <c:pt idx="1">
                  <c:v>308</c:v>
                </c:pt>
                <c:pt idx="2">
                  <c:v>425</c:v>
                </c:pt>
                <c:pt idx="3">
                  <c:v>4</c:v>
                </c:pt>
                <c:pt idx="4">
                  <c:v>20</c:v>
                </c:pt>
                <c:pt idx="5">
                  <c:v>6</c:v>
                </c:pt>
              </c:numCache>
            </c:numRef>
          </c:val>
          <c:extLst>
            <c:ext xmlns:c16="http://schemas.microsoft.com/office/drawing/2014/chart" uri="{C3380CC4-5D6E-409C-BE32-E72D297353CC}">
              <c16:uniqueId val="{0000000C-B83B-494C-A3BF-D8BAB1ABAF7F}"/>
            </c:ext>
          </c:extLst>
        </c:ser>
        <c:dLbls>
          <c:dLblPos val="ctr"/>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solidFill>
                  <a:srgbClr val="00B050"/>
                </a:solidFill>
                <a:latin typeface="Times New Roman" panose="02020603050405020304" pitchFamily="18" charset="0"/>
                <a:cs typeface="Times New Roman" panose="02020603050405020304" pitchFamily="18" charset="0"/>
              </a:rPr>
              <a:t>TOTAL LANDING AMOUNT (in Lakh) - </a:t>
            </a:r>
            <a:r>
              <a:rPr lang="en-US" sz="2000" b="1" i="0" u="none" strike="noStrike" baseline="0" dirty="0">
                <a:solidFill>
                  <a:srgbClr val="00B050"/>
                </a:solidFill>
                <a:effectLst/>
                <a:latin typeface="Times New Roman" panose="02020603050405020304" pitchFamily="18" charset="0"/>
                <a:cs typeface="Times New Roman" panose="02020603050405020304" pitchFamily="18" charset="0"/>
              </a:rPr>
              <a:t>15816</a:t>
            </a:r>
            <a:r>
              <a:rPr lang="en-US" sz="1800" b="1" i="0" u="none" strike="noStrike" baseline="0" dirty="0">
                <a:solidFill>
                  <a:srgbClr val="00B050"/>
                </a:solidFill>
                <a:effectLst/>
                <a:latin typeface="Times New Roman" panose="02020603050405020304" pitchFamily="18" charset="0"/>
                <a:cs typeface="Times New Roman" panose="02020603050405020304" pitchFamily="18" charset="0"/>
              </a:rPr>
              <a:t>      </a:t>
            </a:r>
            <a:r>
              <a:rPr lang="en-US" sz="1800" b="1" i="0" u="none" strike="noStrike" baseline="0" dirty="0">
                <a:solidFill>
                  <a:srgbClr val="00B050"/>
                </a:solidFill>
                <a:latin typeface="Times New Roman" panose="02020603050405020304" pitchFamily="18" charset="0"/>
                <a:cs typeface="Times New Roman" panose="02020603050405020304" pitchFamily="18" charset="0"/>
              </a:rPr>
              <a:t>  </a:t>
            </a:r>
            <a:endParaRPr lang="en-US" sz="1800" b="1" dirty="0">
              <a:solidFill>
                <a:srgbClr val="00B050"/>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3694169711969978E-2"/>
          <c:y val="8.2553556952169954E-2"/>
          <c:w val="0.91770030215860476"/>
          <c:h val="0.88034497981330295"/>
        </c:manualLayout>
      </c:layout>
      <c:bar3DChart>
        <c:barDir val="col"/>
        <c:grouping val="stacked"/>
        <c:varyColors val="0"/>
        <c:ser>
          <c:idx val="0"/>
          <c:order val="0"/>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[LandingComposition.xlsx]Doctor!$B$1:$B$7</c:f>
              <c:strCache>
                <c:ptCount val="7"/>
                <c:pt idx="0">
                  <c:v>May</c:v>
                </c:pt>
                <c:pt idx="1">
                  <c:v>June</c:v>
                </c:pt>
                <c:pt idx="2">
                  <c:v>July</c:v>
                </c:pt>
                <c:pt idx="3">
                  <c:v>Aug</c:v>
                </c:pt>
                <c:pt idx="4">
                  <c:v>Sep</c:v>
                </c:pt>
                <c:pt idx="5">
                  <c:v>Oct</c:v>
                </c:pt>
                <c:pt idx="6">
                  <c:v>Nov</c:v>
                </c:pt>
              </c:strCache>
            </c:strRef>
          </c:cat>
          <c:val>
            <c:numRef>
              <c:f>[LandingComposition.xlsx]Doctor!$C$1:$C$7</c:f>
              <c:numCache>
                <c:formatCode>0</c:formatCode>
                <c:ptCount val="7"/>
                <c:pt idx="0">
                  <c:v>2202.6091500000002</c:v>
                </c:pt>
                <c:pt idx="1">
                  <c:v>3225.8013099999998</c:v>
                </c:pt>
                <c:pt idx="2">
                  <c:v>887.83004000000005</c:v>
                </c:pt>
                <c:pt idx="3">
                  <c:v>2253.5711500000002</c:v>
                </c:pt>
                <c:pt idx="4">
                  <c:v>3153.9705600000002</c:v>
                </c:pt>
                <c:pt idx="5">
                  <c:v>2130.5515999999998</c:v>
                </c:pt>
                <c:pt idx="6">
                  <c:v>1959.9080300000001</c:v>
                </c:pt>
              </c:numCache>
            </c:numRef>
          </c:val>
          <c:extLst>
            <c:ext xmlns:c16="http://schemas.microsoft.com/office/drawing/2014/chart" uri="{C3380CC4-5D6E-409C-BE32-E72D297353CC}">
              <c16:uniqueId val="{00000000-3607-4FAD-B420-4575998A56F7}"/>
            </c:ext>
          </c:extLst>
        </c:ser>
        <c:dLbls>
          <c:showLegendKey val="0"/>
          <c:showVal val="1"/>
          <c:showCatName val="0"/>
          <c:showSerName val="0"/>
          <c:showPercent val="0"/>
          <c:showBubbleSize val="0"/>
        </c:dLbls>
        <c:gapWidth val="44"/>
        <c:shape val="box"/>
        <c:axId val="-1844557552"/>
        <c:axId val="-1844544496"/>
        <c:axId val="0"/>
      </c:bar3DChart>
      <c:catAx>
        <c:axId val="-1844557552"/>
        <c:scaling>
          <c:orientation val="minMax"/>
        </c:scaling>
        <c:delete val="0"/>
        <c:axPos val="b"/>
        <c:title>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7030A0"/>
                </a:solidFill>
                <a:latin typeface="+mn-lt"/>
                <a:ea typeface="+mn-ea"/>
                <a:cs typeface="+mn-cs"/>
              </a:defRPr>
            </a:pPr>
            <a:endParaRPr lang="en-US"/>
          </a:p>
        </c:txPr>
        <c:crossAx val="-1844544496"/>
        <c:crosses val="autoZero"/>
        <c:auto val="1"/>
        <c:lblAlgn val="ctr"/>
        <c:lblOffset val="100"/>
        <c:noMultiLvlLbl val="0"/>
      </c:catAx>
      <c:valAx>
        <c:axId val="-1844544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rgbClr val="FF0000"/>
                    </a:solidFill>
                    <a:latin typeface="+mn-lt"/>
                    <a:ea typeface="+mn-ea"/>
                    <a:cs typeface="+mn-cs"/>
                  </a:defRPr>
                </a:pPr>
                <a:r>
                  <a:rPr lang="en-US" sz="1400">
                    <a:solidFill>
                      <a:srgbClr val="FF0000"/>
                    </a:solidFill>
                  </a:rPr>
                  <a:t>in Lakh</a:t>
                </a:r>
              </a:p>
            </c:rich>
          </c:tx>
          <c:overlay val="0"/>
          <c:spPr>
            <a:noFill/>
            <a:ln>
              <a:noFill/>
            </a:ln>
            <a:effectLst/>
          </c:spPr>
          <c:txPr>
            <a:bodyPr rot="-5400000" spcFirstLastPara="1" vertOverflow="ellipsis" vert="horz" wrap="square" anchor="ctr" anchorCtr="1"/>
            <a:lstStyle/>
            <a:p>
              <a:pPr>
                <a:defRPr sz="1400" b="0" i="0" u="none" strike="noStrike" kern="1200" baseline="0">
                  <a:solidFill>
                    <a:srgbClr val="FF0000"/>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44557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1" dirty="0">
                <a:solidFill>
                  <a:srgbClr val="FF0000"/>
                </a:solidFill>
                <a:latin typeface="Times New Roman" panose="02020603050405020304" pitchFamily="18" charset="0"/>
                <a:cs typeface="Times New Roman" panose="02020603050405020304" pitchFamily="18" charset="0"/>
              </a:rPr>
              <a:t>SBC BANK MONTHLY DATA</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3246473097112857E-2"/>
          <c:y val="9.9539056611473893E-3"/>
          <c:w val="0.93675352690288716"/>
          <c:h val="0.88059608419301805"/>
        </c:manualLayout>
      </c:layout>
      <c:bar3DChart>
        <c:barDir val="col"/>
        <c:grouping val="stacked"/>
        <c:varyColors val="0"/>
        <c:ser>
          <c:idx val="0"/>
          <c:order val="0"/>
          <c:tx>
            <c:strRef>
              <c:f>'Monthly Data'!$K$14</c:f>
              <c:strCache>
                <c:ptCount val="1"/>
                <c:pt idx="0">
                  <c:v>Approved</c:v>
                </c:pt>
              </c:strCache>
            </c:strRef>
          </c:tx>
          <c:spPr>
            <a:solidFill>
              <a:schemeClr val="accent1"/>
            </a:solidFill>
            <a:ln>
              <a:noFill/>
            </a:ln>
            <a:effectLst/>
            <a:sp3d/>
          </c:spPr>
          <c:invertIfNegative val="0"/>
          <c:dLbls>
            <c:dLbl>
              <c:idx val="0"/>
              <c:tx>
                <c:strRef>
                  <c:f>'Monthly Data'!$S$15</c:f>
                  <c:strCache>
                    <c:ptCount val="1"/>
                    <c:pt idx="0">
                      <c:v>61.62%</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{3291CCE1-6576-4E9D-AAF9-6E6965717BCB}</c15:txfldGUID>
                      <c15:f>'Monthly Data'!$S$15</c15:f>
                      <c15:dlblFieldTableCache>
                        <c:ptCount val="1"/>
                        <c:pt idx="0">
                          <c:v>61.62%</c:v>
                        </c:pt>
                      </c15:dlblFieldTableCache>
                    </c15:dlblFTEntry>
                  </c15:dlblFieldTable>
                  <c15:showDataLabelsRange val="0"/>
                </c:ext>
                <c:ext xmlns:c16="http://schemas.microsoft.com/office/drawing/2014/chart" uri="{C3380CC4-5D6E-409C-BE32-E72D297353CC}">
                  <c16:uniqueId val="{00000000-1751-4B86-ACB9-16E886E2E39E}"/>
                </c:ext>
              </c:extLst>
            </c:dLbl>
            <c:dLbl>
              <c:idx val="1"/>
              <c:tx>
                <c:strRef>
                  <c:f>'Monthly Data'!$S$16</c:f>
                  <c:strCache>
                    <c:ptCount val="1"/>
                    <c:pt idx="0">
                      <c:v>82.22%</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{5288D9B3-77F8-4A4B-A4ED-EBC20A00304A}</c15:txfldGUID>
                      <c15:f>'Monthly Data'!$S$16</c15:f>
                      <c15:dlblFieldTableCache>
                        <c:ptCount val="1"/>
                        <c:pt idx="0">
                          <c:v>82.22%</c:v>
                        </c:pt>
                      </c15:dlblFieldTableCache>
                    </c15:dlblFTEntry>
                  </c15:dlblFieldTable>
                  <c15:showDataLabelsRange val="0"/>
                </c:ext>
                <c:ext xmlns:c16="http://schemas.microsoft.com/office/drawing/2014/chart" uri="{C3380CC4-5D6E-409C-BE32-E72D297353CC}">
                  <c16:uniqueId val="{00000001-1751-4B86-ACB9-16E886E2E39E}"/>
                </c:ext>
              </c:extLst>
            </c:dLbl>
            <c:dLbl>
              <c:idx val="2"/>
              <c:tx>
                <c:strRef>
                  <c:f>'Monthly Data'!$S$17</c:f>
                  <c:strCache>
                    <c:ptCount val="1"/>
                    <c:pt idx="0">
                      <c:v>66.67%</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{DEF07423-0FB1-424E-92A4-2C91DE70E05B}</c15:txfldGUID>
                      <c15:f>'Monthly Data'!$S$17</c15:f>
                      <c15:dlblFieldTableCache>
                        <c:ptCount val="1"/>
                        <c:pt idx="0">
                          <c:v>66.67%</c:v>
                        </c:pt>
                      </c15:dlblFieldTableCache>
                    </c15:dlblFTEntry>
                  </c15:dlblFieldTable>
                  <c15:showDataLabelsRange val="0"/>
                </c:ext>
                <c:ext xmlns:c16="http://schemas.microsoft.com/office/drawing/2014/chart" uri="{C3380CC4-5D6E-409C-BE32-E72D297353CC}">
                  <c16:uniqueId val="{00000002-1751-4B86-ACB9-16E886E2E39E}"/>
                </c:ext>
              </c:extLst>
            </c:dLbl>
            <c:dLbl>
              <c:idx val="3"/>
              <c:tx>
                <c:strRef>
                  <c:f>'Monthly Data'!$S$18</c:f>
                  <c:strCache>
                    <c:ptCount val="1"/>
                    <c:pt idx="0">
                      <c:v>63.64%</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{58F9156C-ABD8-47FF-B875-2971D88B236E}</c15:txfldGUID>
                      <c15:f>'Monthly Data'!$S$18</c15:f>
                      <c15:dlblFieldTableCache>
                        <c:ptCount val="1"/>
                        <c:pt idx="0">
                          <c:v>63.64%</c:v>
                        </c:pt>
                      </c15:dlblFieldTableCache>
                    </c15:dlblFTEntry>
                  </c15:dlblFieldTable>
                  <c15:showDataLabelsRange val="0"/>
                </c:ext>
                <c:ext xmlns:c16="http://schemas.microsoft.com/office/drawing/2014/chart" uri="{C3380CC4-5D6E-409C-BE32-E72D297353CC}">
                  <c16:uniqueId val="{00000003-1751-4B86-ACB9-16E886E2E39E}"/>
                </c:ext>
              </c:extLst>
            </c:dLbl>
            <c:dLbl>
              <c:idx val="4"/>
              <c:tx>
                <c:strRef>
                  <c:f>'Monthly Data'!$S$19</c:f>
                  <c:strCache>
                    <c:ptCount val="1"/>
                    <c:pt idx="0">
                      <c:v>75.00%</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{A84D6CFC-8A5F-4B93-B199-D4986C1C26A1}</c15:txfldGUID>
                      <c15:f>'Monthly Data'!$S$19</c15:f>
                      <c15:dlblFieldTableCache>
                        <c:ptCount val="1"/>
                        <c:pt idx="0">
                          <c:v>75.00%</c:v>
                        </c:pt>
                      </c15:dlblFieldTableCache>
                    </c15:dlblFTEntry>
                  </c15:dlblFieldTable>
                  <c15:showDataLabelsRange val="0"/>
                </c:ext>
                <c:ext xmlns:c16="http://schemas.microsoft.com/office/drawing/2014/chart" uri="{C3380CC4-5D6E-409C-BE32-E72D297353CC}">
                  <c16:uniqueId val="{00000004-1751-4B86-ACB9-16E886E2E39E}"/>
                </c:ext>
              </c:extLst>
            </c:dLbl>
            <c:dLbl>
              <c:idx val="5"/>
              <c:tx>
                <c:strRef>
                  <c:f>'Monthly Data'!$S$20</c:f>
                  <c:strCache>
                    <c:ptCount val="1"/>
                    <c:pt idx="0">
                      <c:v>85.71%</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{19348203-4959-483D-9E62-0DDCC7D6B7F3}</c15:txfldGUID>
                      <c15:f>'Monthly Data'!$S$20</c15:f>
                      <c15:dlblFieldTableCache>
                        <c:ptCount val="1"/>
                        <c:pt idx="0">
                          <c:v>85.71%</c:v>
                        </c:pt>
                      </c15:dlblFieldTableCache>
                    </c15:dlblFTEntry>
                  </c15:dlblFieldTable>
                  <c15:showDataLabelsRange val="0"/>
                </c:ext>
                <c:ext xmlns:c16="http://schemas.microsoft.com/office/drawing/2014/chart" uri="{C3380CC4-5D6E-409C-BE32-E72D297353CC}">
                  <c16:uniqueId val="{00000005-1751-4B86-ACB9-16E886E2E39E}"/>
                </c:ext>
              </c:extLst>
            </c:dLbl>
            <c:dLbl>
              <c:idx val="6"/>
              <c:tx>
                <c:strRef>
                  <c:f>'Monthly Data'!$S$21</c:f>
                  <c:strCache>
                    <c:ptCount val="1"/>
                    <c:pt idx="0">
                      <c:v>56.86%</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{03D5D551-46B9-4F6B-BA35-5AA6AC832B10}</c15:txfldGUID>
                      <c15:f>'Monthly Data'!$S$21</c15:f>
                      <c15:dlblFieldTableCache>
                        <c:ptCount val="1"/>
                        <c:pt idx="0">
                          <c:v>56.86%</c:v>
                        </c:pt>
                      </c15:dlblFieldTableCache>
                    </c15:dlblFTEntry>
                  </c15:dlblFieldTable>
                  <c15:showDataLabelsRange val="0"/>
                </c:ext>
                <c:ext xmlns:c16="http://schemas.microsoft.com/office/drawing/2014/chart" uri="{C3380CC4-5D6E-409C-BE32-E72D297353CC}">
                  <c16:uniqueId val="{00000000-873B-487C-90CB-BD346079967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Times New Roman" panose="020206030504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'Monthly Data'!$J$15:$J$21</c:f>
              <c:strCache>
                <c:ptCount val="7"/>
                <c:pt idx="0">
                  <c:v>MAY</c:v>
                </c:pt>
                <c:pt idx="1">
                  <c:v>Jun</c:v>
                </c:pt>
                <c:pt idx="2">
                  <c:v>Jul</c:v>
                </c:pt>
                <c:pt idx="3">
                  <c:v>Aug</c:v>
                </c:pt>
                <c:pt idx="4">
                  <c:v>Sep</c:v>
                </c:pt>
                <c:pt idx="5">
                  <c:v>Oct</c:v>
                </c:pt>
                <c:pt idx="6">
                  <c:v>Nov</c:v>
                </c:pt>
              </c:strCache>
            </c:strRef>
          </c:cat>
          <c:val>
            <c:numRef>
              <c:f>'Monthly Data'!$K$15:$K$21</c:f>
              <c:numCache>
                <c:formatCode>General</c:formatCode>
                <c:ptCount val="7"/>
                <c:pt idx="0">
                  <c:v>61</c:v>
                </c:pt>
                <c:pt idx="1">
                  <c:v>74</c:v>
                </c:pt>
                <c:pt idx="2">
                  <c:v>6</c:v>
                </c:pt>
                <c:pt idx="3">
                  <c:v>21</c:v>
                </c:pt>
                <c:pt idx="4">
                  <c:v>33</c:v>
                </c:pt>
                <c:pt idx="5">
                  <c:v>24</c:v>
                </c:pt>
                <c:pt idx="6">
                  <c:v>29</c:v>
                </c:pt>
              </c:numCache>
            </c:numRef>
          </c:val>
          <c:extLst>
            <c:ext xmlns:c16="http://schemas.microsoft.com/office/drawing/2014/chart" uri="{C3380CC4-5D6E-409C-BE32-E72D297353CC}">
              <c16:uniqueId val="{00000006-1751-4B86-ACB9-16E886E2E39E}"/>
            </c:ext>
          </c:extLst>
        </c:ser>
        <c:ser>
          <c:idx val="1"/>
          <c:order val="1"/>
          <c:tx>
            <c:strRef>
              <c:f>'Monthly Data'!$L$14</c:f>
              <c:strCache>
                <c:ptCount val="1"/>
                <c:pt idx="0">
                  <c:v>Cancelled</c:v>
                </c:pt>
              </c:strCache>
            </c:strRef>
          </c:tx>
          <c:spPr>
            <a:solidFill>
              <a:schemeClr val="accent2"/>
            </a:solidFill>
            <a:ln>
              <a:noFill/>
            </a:ln>
            <a:effectLst/>
            <a:sp3d/>
          </c:spPr>
          <c:invertIfNegative val="0"/>
          <c:dLbls>
            <c:dLbl>
              <c:idx val="0"/>
              <c:tx>
                <c:strRef>
                  <c:f>'Monthly Data'!$T$15</c:f>
                  <c:strCache>
                    <c:ptCount val="1"/>
                    <c:pt idx="0">
                      <c:v>4.04%</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{A0BD7009-AB6D-40DF-965E-6BB95FBE465C}</c15:txfldGUID>
                      <c15:f>'Monthly Data'!$T$15</c15:f>
                      <c15:dlblFieldTableCache>
                        <c:ptCount val="1"/>
                        <c:pt idx="0">
                          <c:v>4.04%</c:v>
                        </c:pt>
                      </c15:dlblFieldTableCache>
                    </c15:dlblFTEntry>
                  </c15:dlblFieldTable>
                  <c15:showDataLabelsRange val="0"/>
                </c:ext>
                <c:ext xmlns:c16="http://schemas.microsoft.com/office/drawing/2014/chart" uri="{C3380CC4-5D6E-409C-BE32-E72D297353CC}">
                  <c16:uniqueId val="{00000007-1751-4B86-ACB9-16E886E2E39E}"/>
                </c:ext>
              </c:extLst>
            </c:dLbl>
            <c:dLbl>
              <c:idx val="1"/>
              <c:tx>
                <c:strRef>
                  <c:f>'Monthly Data'!$T$16</c:f>
                  <c:strCache>
                    <c:ptCount val="1"/>
                    <c:pt idx="0">
                      <c:v>4.44%</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{9BDFB681-BC56-4FCA-A2A2-697CE19713F6}</c15:txfldGUID>
                      <c15:f>'Monthly Data'!$T$16</c15:f>
                      <c15:dlblFieldTableCache>
                        <c:ptCount val="1"/>
                        <c:pt idx="0">
                          <c:v>4.44%</c:v>
                        </c:pt>
                      </c15:dlblFieldTableCache>
                    </c15:dlblFTEntry>
                  </c15:dlblFieldTable>
                  <c15:showDataLabelsRange val="0"/>
                </c:ext>
                <c:ext xmlns:c16="http://schemas.microsoft.com/office/drawing/2014/chart" uri="{C3380CC4-5D6E-409C-BE32-E72D297353CC}">
                  <c16:uniqueId val="{00000008-1751-4B86-ACB9-16E886E2E39E}"/>
                </c:ext>
              </c:extLst>
            </c:dLbl>
            <c:dLbl>
              <c:idx val="2"/>
              <c:layout>
                <c:manualLayout>
                  <c:x val="1.7223909879078658E-3"/>
                  <c:y val="-1.16862590941180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751-4B86-ACB9-16E886E2E39E}"/>
                </c:ext>
              </c:extLst>
            </c:dLbl>
            <c:dLbl>
              <c:idx val="3"/>
              <c:tx>
                <c:strRef>
                  <c:f>'Monthly Data'!$T$18</c:f>
                  <c:strCache>
                    <c:ptCount val="1"/>
                    <c:pt idx="0">
                      <c:v>6.06%</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{6A81F2D6-41A4-4DFB-B471-18021AF8C040}</c15:txfldGUID>
                      <c15:f>'Monthly Data'!$T$18</c15:f>
                      <c15:dlblFieldTableCache>
                        <c:ptCount val="1"/>
                        <c:pt idx="0">
                          <c:v>6.06%</c:v>
                        </c:pt>
                      </c15:dlblFieldTableCache>
                    </c15:dlblFTEntry>
                  </c15:dlblFieldTable>
                  <c15:showDataLabelsRange val="0"/>
                </c:ext>
                <c:ext xmlns:c16="http://schemas.microsoft.com/office/drawing/2014/chart" uri="{C3380CC4-5D6E-409C-BE32-E72D297353CC}">
                  <c16:uniqueId val="{0000000A-1751-4B86-ACB9-16E886E2E39E}"/>
                </c:ext>
              </c:extLst>
            </c:dLbl>
            <c:dLbl>
              <c:idx val="4"/>
              <c:tx>
                <c:strRef>
                  <c:f>'Monthly Data'!$T$19</c:f>
                  <c:strCache>
                    <c:ptCount val="1"/>
                    <c:pt idx="0">
                      <c:v>4.55%</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{843CF8DE-DCF1-4564-8D2A-785807CEE21E}</c15:txfldGUID>
                      <c15:f>'Monthly Data'!$T$19</c15:f>
                      <c15:dlblFieldTableCache>
                        <c:ptCount val="1"/>
                        <c:pt idx="0">
                          <c:v>4.55%</c:v>
                        </c:pt>
                      </c15:dlblFieldTableCache>
                    </c15:dlblFTEntry>
                  </c15:dlblFieldTable>
                  <c15:showDataLabelsRange val="0"/>
                </c:ext>
                <c:ext xmlns:c16="http://schemas.microsoft.com/office/drawing/2014/chart" uri="{C3380CC4-5D6E-409C-BE32-E72D297353CC}">
                  <c16:uniqueId val="{0000000B-1751-4B86-ACB9-16E886E2E39E}"/>
                </c:ext>
              </c:extLst>
            </c:dLbl>
            <c:dLbl>
              <c:idx val="5"/>
              <c:tx>
                <c:strRef>
                  <c:f>'Monthly Data'!$T$20</c:f>
                  <c:strCache>
                    <c:ptCount val="1"/>
                    <c:pt idx="0">
                      <c:v>7.14%</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{7EC5319E-6ED3-47F9-B3CF-733DAD9069C2}</c15:txfldGUID>
                      <c15:f>'Monthly Data'!$T$20</c15:f>
                      <c15:dlblFieldTableCache>
                        <c:ptCount val="1"/>
                        <c:pt idx="0">
                          <c:v>7.14%</c:v>
                        </c:pt>
                      </c15:dlblFieldTableCache>
                    </c15:dlblFTEntry>
                  </c15:dlblFieldTable>
                  <c15:showDataLabelsRange val="0"/>
                </c:ext>
                <c:ext xmlns:c16="http://schemas.microsoft.com/office/drawing/2014/chart" uri="{C3380CC4-5D6E-409C-BE32-E72D297353CC}">
                  <c16:uniqueId val="{0000000C-1751-4B86-ACB9-16E886E2E39E}"/>
                </c:ext>
              </c:extLst>
            </c:dLbl>
            <c:dLbl>
              <c:idx val="6"/>
              <c:tx>
                <c:strRef>
                  <c:f>'Monthly Data'!$T$21</c:f>
                  <c:strCache>
                    <c:ptCount val="1"/>
                    <c:pt idx="0">
                      <c:v>3.92%</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{83606557-B630-4E56-AEAD-4B99478C2DAF}</c15:txfldGUID>
                      <c15:f>'Monthly Data'!$T$21</c15:f>
                      <c15:dlblFieldTableCache>
                        <c:ptCount val="1"/>
                        <c:pt idx="0">
                          <c:v>3.92%</c:v>
                        </c:pt>
                      </c15:dlblFieldTableCache>
                    </c15:dlblFTEntry>
                  </c15:dlblFieldTable>
                  <c15:showDataLabelsRange val="0"/>
                </c:ext>
                <c:ext xmlns:c16="http://schemas.microsoft.com/office/drawing/2014/chart" uri="{C3380CC4-5D6E-409C-BE32-E72D297353CC}">
                  <c16:uniqueId val="{00000001-873B-487C-90CB-BD3460799676}"/>
                </c:ext>
              </c:extLst>
            </c:dLbl>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Times New Roman" panose="020206030504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'Monthly Data'!$J$15:$J$21</c:f>
              <c:strCache>
                <c:ptCount val="7"/>
                <c:pt idx="0">
                  <c:v>MAY</c:v>
                </c:pt>
                <c:pt idx="1">
                  <c:v>Jun</c:v>
                </c:pt>
                <c:pt idx="2">
                  <c:v>Jul</c:v>
                </c:pt>
                <c:pt idx="3">
                  <c:v>Aug</c:v>
                </c:pt>
                <c:pt idx="4">
                  <c:v>Sep</c:v>
                </c:pt>
                <c:pt idx="5">
                  <c:v>Oct</c:v>
                </c:pt>
                <c:pt idx="6">
                  <c:v>Nov</c:v>
                </c:pt>
              </c:strCache>
            </c:strRef>
          </c:cat>
          <c:val>
            <c:numRef>
              <c:f>'Monthly Data'!$L$15:$L$21</c:f>
              <c:numCache>
                <c:formatCode>General</c:formatCode>
                <c:ptCount val="7"/>
                <c:pt idx="0">
                  <c:v>4</c:v>
                </c:pt>
                <c:pt idx="1">
                  <c:v>4</c:v>
                </c:pt>
                <c:pt idx="2">
                  <c:v>0</c:v>
                </c:pt>
                <c:pt idx="3">
                  <c:v>2</c:v>
                </c:pt>
                <c:pt idx="4">
                  <c:v>2</c:v>
                </c:pt>
                <c:pt idx="5">
                  <c:v>2</c:v>
                </c:pt>
                <c:pt idx="6">
                  <c:v>2</c:v>
                </c:pt>
              </c:numCache>
            </c:numRef>
          </c:val>
          <c:extLst>
            <c:ext xmlns:c16="http://schemas.microsoft.com/office/drawing/2014/chart" uri="{C3380CC4-5D6E-409C-BE32-E72D297353CC}">
              <c16:uniqueId val="{0000000D-1751-4B86-ACB9-16E886E2E39E}"/>
            </c:ext>
          </c:extLst>
        </c:ser>
        <c:ser>
          <c:idx val="2"/>
          <c:order val="2"/>
          <c:tx>
            <c:strRef>
              <c:f>'Monthly Data'!$M$14</c:f>
              <c:strCache>
                <c:ptCount val="1"/>
                <c:pt idx="0">
                  <c:v>Declined</c:v>
                </c:pt>
              </c:strCache>
            </c:strRef>
          </c:tx>
          <c:spPr>
            <a:solidFill>
              <a:schemeClr val="accent3"/>
            </a:solidFill>
            <a:ln>
              <a:noFill/>
            </a:ln>
            <a:effectLst/>
            <a:sp3d/>
          </c:spPr>
          <c:invertIfNegative val="0"/>
          <c:dLbls>
            <c:dLbl>
              <c:idx val="0"/>
              <c:tx>
                <c:strRef>
                  <c:f>'Monthly Data'!$U$15</c:f>
                  <c:strCache>
                    <c:ptCount val="1"/>
                    <c:pt idx="0">
                      <c:v>34.34%</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{8E6F06F5-045D-4425-B903-320D5A6E79C7}</c15:txfldGUID>
                      <c15:f>'Monthly Data'!$U$15</c15:f>
                      <c15:dlblFieldTableCache>
                        <c:ptCount val="1"/>
                        <c:pt idx="0">
                          <c:v>34.34%</c:v>
                        </c:pt>
                      </c15:dlblFieldTableCache>
                    </c15:dlblFTEntry>
                  </c15:dlblFieldTable>
                  <c15:showDataLabelsRange val="0"/>
                </c:ext>
                <c:ext xmlns:c16="http://schemas.microsoft.com/office/drawing/2014/chart" uri="{C3380CC4-5D6E-409C-BE32-E72D297353CC}">
                  <c16:uniqueId val="{0000000E-1751-4B86-ACB9-16E886E2E39E}"/>
                </c:ext>
              </c:extLst>
            </c:dLbl>
            <c:dLbl>
              <c:idx val="1"/>
              <c:tx>
                <c:strRef>
                  <c:f>'Monthly Data'!$U$16</c:f>
                  <c:strCache>
                    <c:ptCount val="1"/>
                    <c:pt idx="0">
                      <c:v>13.33%</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{5BB67CBC-DA16-4420-B08E-EEE57F3C520C}</c15:txfldGUID>
                      <c15:f>'Monthly Data'!$U$16</c15:f>
                      <c15:dlblFieldTableCache>
                        <c:ptCount val="1"/>
                        <c:pt idx="0">
                          <c:v>13.33%</c:v>
                        </c:pt>
                      </c15:dlblFieldTableCache>
                    </c15:dlblFTEntry>
                  </c15:dlblFieldTable>
                  <c15:showDataLabelsRange val="0"/>
                </c:ext>
                <c:ext xmlns:c16="http://schemas.microsoft.com/office/drawing/2014/chart" uri="{C3380CC4-5D6E-409C-BE32-E72D297353CC}">
                  <c16:uniqueId val="{0000000F-1751-4B86-ACB9-16E886E2E39E}"/>
                </c:ext>
              </c:extLst>
            </c:dLbl>
            <c:dLbl>
              <c:idx val="2"/>
              <c:layout>
                <c:manualLayout>
                  <c:x val="1.2056736915355061E-2"/>
                  <c:y val="-3.9733280920001293E-2"/>
                </c:manualLayout>
              </c:layout>
              <c:tx>
                <c:strRef>
                  <c:f>'Monthly Data'!$U$17</c:f>
                  <c:strCache>
                    <c:ptCount val="1"/>
                    <c:pt idx="0">
                      <c:v>33.33%</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{91AF0AFD-88CC-444C-BB4B-C6D53294EC31}</c15:txfldGUID>
                      <c15:f>'Monthly Data'!$U$17</c15:f>
                      <c15:dlblFieldTableCache>
                        <c:ptCount val="1"/>
                        <c:pt idx="0">
                          <c:v>33.33%</c:v>
                        </c:pt>
                      </c15:dlblFieldTableCache>
                    </c15:dlblFTEntry>
                  </c15:dlblFieldTable>
                  <c15:showDataLabelsRange val="0"/>
                </c:ext>
                <c:ext xmlns:c16="http://schemas.microsoft.com/office/drawing/2014/chart" uri="{C3380CC4-5D6E-409C-BE32-E72D297353CC}">
                  <c16:uniqueId val="{00000010-1751-4B86-ACB9-16E886E2E39E}"/>
                </c:ext>
              </c:extLst>
            </c:dLbl>
            <c:dLbl>
              <c:idx val="3"/>
              <c:tx>
                <c:strRef>
                  <c:f>'Monthly Data'!$U$18</c:f>
                  <c:strCache>
                    <c:ptCount val="1"/>
                    <c:pt idx="0">
                      <c:v>30.30%</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{3EDB2D17-2144-4BAD-A58C-8594406E206A}</c15:txfldGUID>
                      <c15:f>'Monthly Data'!$U$18</c15:f>
                      <c15:dlblFieldTableCache>
                        <c:ptCount val="1"/>
                        <c:pt idx="0">
                          <c:v>30.30%</c:v>
                        </c:pt>
                      </c15:dlblFieldTableCache>
                    </c15:dlblFTEntry>
                  </c15:dlblFieldTable>
                  <c15:showDataLabelsRange val="0"/>
                </c:ext>
                <c:ext xmlns:c16="http://schemas.microsoft.com/office/drawing/2014/chart" uri="{C3380CC4-5D6E-409C-BE32-E72D297353CC}">
                  <c16:uniqueId val="{00000011-1751-4B86-ACB9-16E886E2E39E}"/>
                </c:ext>
              </c:extLst>
            </c:dLbl>
            <c:dLbl>
              <c:idx val="4"/>
              <c:tx>
                <c:strRef>
                  <c:f>'Monthly Data'!$U$19</c:f>
                  <c:strCache>
                    <c:ptCount val="1"/>
                    <c:pt idx="0">
                      <c:v>20.45%</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{277C40E0-B410-41A7-8847-68EA5A8D6EF7}</c15:txfldGUID>
                      <c15:f>'Monthly Data'!$U$19</c15:f>
                      <c15:dlblFieldTableCache>
                        <c:ptCount val="1"/>
                        <c:pt idx="0">
                          <c:v>20.45%</c:v>
                        </c:pt>
                      </c15:dlblFieldTableCache>
                    </c15:dlblFTEntry>
                  </c15:dlblFieldTable>
                  <c15:showDataLabelsRange val="0"/>
                </c:ext>
                <c:ext xmlns:c16="http://schemas.microsoft.com/office/drawing/2014/chart" uri="{C3380CC4-5D6E-409C-BE32-E72D297353CC}">
                  <c16:uniqueId val="{00000012-1751-4B86-ACB9-16E886E2E39E}"/>
                </c:ext>
              </c:extLst>
            </c:dLbl>
            <c:dLbl>
              <c:idx val="5"/>
              <c:layout>
                <c:manualLayout>
                  <c:x val="1.2056736915355061E-2"/>
                  <c:y val="-2.8047021825883291E-2"/>
                </c:manualLayout>
              </c:layout>
              <c:tx>
                <c:strRef>
                  <c:f>'Monthly Data'!$U$20</c:f>
                  <c:strCache>
                    <c:ptCount val="1"/>
                    <c:pt idx="0">
                      <c:v>7.14%</c:v>
                    </c:pt>
                  </c:strCache>
                </c:strRef>
              </c:tx>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FF0000"/>
                      </a:solidFill>
                      <a:latin typeface="Times New Roman" panose="02020603050405020304" pitchFamily="18"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dlblFTEntry>
                      <c15:txfldGUID>{84B5872C-24EC-4082-8F7F-49C6AB19B259}</c15:txfldGUID>
                      <c15:f>'Monthly Data'!$U$20</c15:f>
                      <c15:dlblFieldTableCache>
                        <c:ptCount val="1"/>
                        <c:pt idx="0">
                          <c:v>7.14%</c:v>
                        </c:pt>
                      </c15:dlblFieldTableCache>
                    </c15:dlblFTEntry>
                  </c15:dlblFieldTable>
                  <c15:showDataLabelsRange val="0"/>
                </c:ext>
                <c:ext xmlns:c16="http://schemas.microsoft.com/office/drawing/2014/chart" uri="{C3380CC4-5D6E-409C-BE32-E72D297353CC}">
                  <c16:uniqueId val="{00000013-1751-4B86-ACB9-16E886E2E39E}"/>
                </c:ext>
              </c:extLst>
            </c:dLbl>
            <c:dLbl>
              <c:idx val="6"/>
              <c:tx>
                <c:strRef>
                  <c:f>'Monthly Data'!$U$21</c:f>
                  <c:strCache>
                    <c:ptCount val="1"/>
                    <c:pt idx="0">
                      <c:v>39.22%</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{58FC08BB-920A-4E3E-AC62-DDD88570C733}</c15:txfldGUID>
                      <c15:f>'Monthly Data'!$U$21</c15:f>
                      <c15:dlblFieldTableCache>
                        <c:ptCount val="1"/>
                        <c:pt idx="0">
                          <c:v>39.22%</c:v>
                        </c:pt>
                      </c15:dlblFieldTableCache>
                    </c15:dlblFTEntry>
                  </c15:dlblFieldTable>
                  <c15:showDataLabelsRange val="0"/>
                </c:ext>
                <c:ext xmlns:c16="http://schemas.microsoft.com/office/drawing/2014/chart" uri="{C3380CC4-5D6E-409C-BE32-E72D297353CC}">
                  <c16:uniqueId val="{00000002-873B-487C-90CB-BD3460799676}"/>
                </c:ext>
              </c:extLst>
            </c:dLbl>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rgbClr val="FF0000"/>
                    </a:solidFill>
                    <a:latin typeface="Times New Roman" panose="020206030504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'Monthly Data'!$J$15:$J$21</c:f>
              <c:strCache>
                <c:ptCount val="7"/>
                <c:pt idx="0">
                  <c:v>MAY</c:v>
                </c:pt>
                <c:pt idx="1">
                  <c:v>Jun</c:v>
                </c:pt>
                <c:pt idx="2">
                  <c:v>Jul</c:v>
                </c:pt>
                <c:pt idx="3">
                  <c:v>Aug</c:v>
                </c:pt>
                <c:pt idx="4">
                  <c:v>Sep</c:v>
                </c:pt>
                <c:pt idx="5">
                  <c:v>Oct</c:v>
                </c:pt>
                <c:pt idx="6">
                  <c:v>Nov</c:v>
                </c:pt>
              </c:strCache>
            </c:strRef>
          </c:cat>
          <c:val>
            <c:numRef>
              <c:f>'Monthly Data'!$M$15:$M$21</c:f>
              <c:numCache>
                <c:formatCode>General</c:formatCode>
                <c:ptCount val="7"/>
                <c:pt idx="0">
                  <c:v>34</c:v>
                </c:pt>
                <c:pt idx="1">
                  <c:v>12</c:v>
                </c:pt>
                <c:pt idx="2">
                  <c:v>3</c:v>
                </c:pt>
                <c:pt idx="3">
                  <c:v>10</c:v>
                </c:pt>
                <c:pt idx="4">
                  <c:v>9</c:v>
                </c:pt>
                <c:pt idx="5">
                  <c:v>2</c:v>
                </c:pt>
                <c:pt idx="6">
                  <c:v>20</c:v>
                </c:pt>
              </c:numCache>
            </c:numRef>
          </c:val>
          <c:extLst>
            <c:ext xmlns:c16="http://schemas.microsoft.com/office/drawing/2014/chart" uri="{C3380CC4-5D6E-409C-BE32-E72D297353CC}">
              <c16:uniqueId val="{00000014-1751-4B86-ACB9-16E886E2E39E}"/>
            </c:ext>
          </c:extLst>
        </c:ser>
        <c:dLbls>
          <c:showLegendKey val="0"/>
          <c:showVal val="1"/>
          <c:showCatName val="0"/>
          <c:showSerName val="0"/>
          <c:showPercent val="0"/>
          <c:showBubbleSize val="0"/>
        </c:dLbls>
        <c:gapWidth val="42"/>
        <c:gapDepth val="126"/>
        <c:shape val="box"/>
        <c:axId val="-1692353904"/>
        <c:axId val="-1692362608"/>
        <c:axId val="0"/>
      </c:bar3DChart>
      <c:catAx>
        <c:axId val="-16923539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92362608"/>
        <c:crosses val="autoZero"/>
        <c:auto val="1"/>
        <c:lblAlgn val="ctr"/>
        <c:lblOffset val="100"/>
        <c:noMultiLvlLbl val="0"/>
      </c:catAx>
      <c:valAx>
        <c:axId val="-1692362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9235390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t"/>
      <c:layout>
        <c:manualLayout>
          <c:xMode val="edge"/>
          <c:yMode val="edge"/>
          <c:x val="0.42221576261353655"/>
          <c:y val="0.10239822105570137"/>
          <c:w val="0.29515179665749697"/>
          <c:h val="4.691601049868766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r>
              <a:rPr lang="en-US" sz="2400" dirty="0">
                <a:solidFill>
                  <a:srgbClr val="FF0000"/>
                </a:solidFill>
                <a:latin typeface="Times New Roman" panose="02020603050405020304" pitchFamily="18" charset="0"/>
                <a:cs typeface="Times New Roman" panose="02020603050405020304" pitchFamily="18" charset="0"/>
              </a:rPr>
              <a:t>SBC BANK PERFORMANCE DATA</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313131313131314"/>
          <c:y val="0.13541931212020961"/>
          <c:w val="0.78742236220472439"/>
          <c:h val="0.77612235315727707"/>
        </c:manualLayout>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0486-4EBE-A337-C1858C107DFD}"/>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0486-4EBE-A337-C1858C107DFD}"/>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0486-4EBE-A337-C1858C107DFD}"/>
              </c:ext>
            </c:extLst>
          </c:dPt>
          <c:dLbls>
            <c:dLbl>
              <c:idx val="1"/>
              <c:layout>
                <c:manualLayout>
                  <c:x val="7.7472659667541535E-2"/>
                  <c:y val="-7.072214931466908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0486-4EBE-A337-C1858C107DFD}"/>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separator>
</c:separator>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'STATUS DATA'!$B$14:$B$16</c:f>
              <c:strCache>
                <c:ptCount val="3"/>
                <c:pt idx="0">
                  <c:v>Approved</c:v>
                </c:pt>
                <c:pt idx="1">
                  <c:v>Cancel</c:v>
                </c:pt>
                <c:pt idx="2">
                  <c:v>Declined</c:v>
                </c:pt>
              </c:strCache>
            </c:strRef>
          </c:cat>
          <c:val>
            <c:numRef>
              <c:f>'STATUS DATA'!$C$14:$C$16</c:f>
              <c:numCache>
                <c:formatCode>General</c:formatCode>
                <c:ptCount val="3"/>
                <c:pt idx="0">
                  <c:v>248</c:v>
                </c:pt>
                <c:pt idx="1">
                  <c:v>16</c:v>
                </c:pt>
                <c:pt idx="2">
                  <c:v>90</c:v>
                </c:pt>
              </c:numCache>
            </c:numRef>
          </c:val>
          <c:extLst>
            <c:ext xmlns:c16="http://schemas.microsoft.com/office/drawing/2014/chart" uri="{C3380CC4-5D6E-409C-BE32-E72D297353CC}">
              <c16:uniqueId val="{00000006-0486-4EBE-A337-C1858C107DFD}"/>
            </c:ext>
          </c:extLst>
        </c:ser>
        <c:dLbls>
          <c:dLblPos val="ctr"/>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6354060287918557"/>
          <c:y val="0.90996902560583715"/>
          <c:w val="0.58200954426151275"/>
          <c:h val="7.7569917241900349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solidFill>
                  <a:srgbClr val="0070C0"/>
                </a:solidFill>
                <a:latin typeface="Times New Roman" panose="02020603050405020304" pitchFamily="18" charset="0"/>
                <a:cs typeface="Times New Roman" panose="02020603050405020304" pitchFamily="18" charset="0"/>
              </a:rPr>
              <a:t>SBC BANKER TOTAL LANDING</a:t>
            </a:r>
            <a:r>
              <a:rPr lang="en-US" sz="1800" b="1" baseline="0" dirty="0">
                <a:solidFill>
                  <a:srgbClr val="0070C0"/>
                </a:solidFill>
                <a:latin typeface="Times New Roman" panose="02020603050405020304" pitchFamily="18" charset="0"/>
                <a:cs typeface="Times New Roman" panose="02020603050405020304" pitchFamily="18" charset="0"/>
              </a:rPr>
              <a:t> (in Lakh)- </a:t>
            </a:r>
            <a:r>
              <a:rPr lang="en-US" sz="1800" b="1" i="0" u="none" strike="noStrike" baseline="0" dirty="0">
                <a:solidFill>
                  <a:srgbClr val="FF0000"/>
                </a:solidFill>
                <a:effectLst/>
                <a:latin typeface="Times New Roman" panose="02020603050405020304" pitchFamily="18" charset="0"/>
                <a:cs typeface="Times New Roman" panose="02020603050405020304" pitchFamily="18" charset="0"/>
              </a:rPr>
              <a:t>402</a:t>
            </a:r>
            <a:r>
              <a:rPr lang="en-US" sz="1800" b="0" i="0" u="none" strike="noStrike" baseline="0" dirty="0">
                <a:latin typeface="Times New Roman" panose="02020603050405020304" pitchFamily="18" charset="0"/>
                <a:cs typeface="Times New Roman" panose="02020603050405020304" pitchFamily="18" charset="0"/>
              </a:rPr>
              <a:t> </a:t>
            </a:r>
            <a:r>
              <a:rPr lang="en-US" sz="1800" baseline="0" dirty="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Times New Roman" panose="020206030504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[LandingComposition.xlsx]bank!$B$2:$B$8</c:f>
              <c:strCache>
                <c:ptCount val="7"/>
                <c:pt idx="0">
                  <c:v>May</c:v>
                </c:pt>
                <c:pt idx="1">
                  <c:v>Jun</c:v>
                </c:pt>
                <c:pt idx="2">
                  <c:v>Jul</c:v>
                </c:pt>
                <c:pt idx="3">
                  <c:v>Aug</c:v>
                </c:pt>
                <c:pt idx="4">
                  <c:v>Sep</c:v>
                </c:pt>
                <c:pt idx="5">
                  <c:v>Oct</c:v>
                </c:pt>
                <c:pt idx="6">
                  <c:v>Nov</c:v>
                </c:pt>
              </c:strCache>
            </c:strRef>
          </c:cat>
          <c:val>
            <c:numRef>
              <c:f>[LandingComposition.xlsx]bank!$C$2:$C$8</c:f>
              <c:numCache>
                <c:formatCode>0</c:formatCode>
                <c:ptCount val="7"/>
                <c:pt idx="0">
                  <c:v>89.99</c:v>
                </c:pt>
                <c:pt idx="1">
                  <c:v>127.19499999999999</c:v>
                </c:pt>
                <c:pt idx="2">
                  <c:v>12.8</c:v>
                </c:pt>
                <c:pt idx="3">
                  <c:v>33.950000000000003</c:v>
                </c:pt>
                <c:pt idx="4">
                  <c:v>60.085000000000001</c:v>
                </c:pt>
                <c:pt idx="5">
                  <c:v>27.92</c:v>
                </c:pt>
                <c:pt idx="6">
                  <c:v>49.519170000000003</c:v>
                </c:pt>
              </c:numCache>
            </c:numRef>
          </c:val>
          <c:extLst>
            <c:ext xmlns:c16="http://schemas.microsoft.com/office/drawing/2014/chart" uri="{C3380CC4-5D6E-409C-BE32-E72D297353CC}">
              <c16:uniqueId val="{00000000-4462-43A3-BE0E-0ED9A090E411}"/>
            </c:ext>
          </c:extLst>
        </c:ser>
        <c:dLbls>
          <c:showLegendKey val="0"/>
          <c:showVal val="1"/>
          <c:showCatName val="0"/>
          <c:showSerName val="0"/>
          <c:showPercent val="0"/>
          <c:showBubbleSize val="0"/>
        </c:dLbls>
        <c:gapWidth val="30"/>
        <c:shape val="box"/>
        <c:axId val="-1903486976"/>
        <c:axId val="-1903481536"/>
        <c:axId val="0"/>
      </c:bar3DChart>
      <c:catAx>
        <c:axId val="-19034869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rgbClr val="0070C0"/>
                </a:solidFill>
                <a:latin typeface="+mn-lt"/>
                <a:ea typeface="+mn-ea"/>
                <a:cs typeface="+mn-cs"/>
              </a:defRPr>
            </a:pPr>
            <a:endParaRPr lang="en-US"/>
          </a:p>
        </c:txPr>
        <c:crossAx val="-1903481536"/>
        <c:crosses val="autoZero"/>
        <c:auto val="1"/>
        <c:lblAlgn val="ctr"/>
        <c:lblOffset val="100"/>
        <c:noMultiLvlLbl val="0"/>
      </c:catAx>
      <c:valAx>
        <c:axId val="-1903481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sz="1600" b="1" dirty="0">
                    <a:solidFill>
                      <a:srgbClr val="FF0000"/>
                    </a:solidFill>
                  </a:rPr>
                  <a:t>in</a:t>
                </a:r>
                <a:r>
                  <a:rPr lang="en-US" sz="1600" b="1" baseline="0" dirty="0">
                    <a:solidFill>
                      <a:srgbClr val="FF0000"/>
                    </a:solidFill>
                  </a:rPr>
                  <a:t> lakh</a:t>
                </a:r>
                <a:endParaRPr lang="en-US" sz="1600" b="1" dirty="0">
                  <a:solidFill>
                    <a:srgbClr val="FF0000"/>
                  </a:solidFill>
                </a:endParaRP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7030A0"/>
                </a:solidFill>
                <a:latin typeface="+mn-lt"/>
                <a:ea typeface="+mn-ea"/>
                <a:cs typeface="+mn-cs"/>
              </a:defRPr>
            </a:pPr>
            <a:endParaRPr lang="en-US"/>
          </a:p>
        </c:txPr>
        <c:crossAx val="-1903486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400" b="1" dirty="0">
                <a:solidFill>
                  <a:srgbClr val="0070C0"/>
                </a:solidFill>
                <a:latin typeface="Times New Roman" panose="02020603050405020304" pitchFamily="18" charset="0"/>
                <a:cs typeface="Times New Roman" panose="02020603050405020304" pitchFamily="18" charset="0"/>
              </a:rPr>
              <a:t>SBC TEACHER MONTHLY DATA</a:t>
            </a:r>
          </a:p>
        </c:rich>
      </c:tx>
      <c:layout>
        <c:manualLayout>
          <c:xMode val="edge"/>
          <c:yMode val="edge"/>
          <c:x val="0.30366666666666664"/>
          <c:y val="3.518518518518518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'Monthly Data'!$K$39</c:f>
              <c:strCache>
                <c:ptCount val="1"/>
                <c:pt idx="0">
                  <c:v>Approved</c:v>
                </c:pt>
              </c:strCache>
            </c:strRef>
          </c:tx>
          <c:spPr>
            <a:solidFill>
              <a:schemeClr val="accent1"/>
            </a:solidFill>
            <a:ln>
              <a:noFill/>
            </a:ln>
            <a:effectLst/>
            <a:sp3d/>
          </c:spPr>
          <c:invertIfNegative val="0"/>
          <c:dLbls>
            <c:dLbl>
              <c:idx val="0"/>
              <c:tx>
                <c:strRef>
                  <c:f>'Monthly Data'!$S$40</c:f>
                  <c:strCache>
                    <c:ptCount val="1"/>
                    <c:pt idx="0">
                      <c:v>100.00%</c:v>
                    </c:pt>
                  </c:strCache>
                </c:strRef>
              </c:tx>
              <c:spPr>
                <a:noFill/>
                <a:ln>
                  <a:noFill/>
                </a:ln>
                <a:effectLst/>
              </c:spPr>
              <c:txPr>
                <a:bodyPr rot="0" spcFirstLastPara="1" vertOverflow="ellipsis" vert="horz" wrap="square" lIns="38100" tIns="19050" rIns="38100" bIns="19050" anchor="ctr" anchorCtr="0">
                  <a:spAutoFit/>
                </a:bodyPr>
                <a:lstStyle/>
                <a:p>
                  <a:pPr algn="ctr" rtl="0">
                    <a:defRPr lang="en-US" sz="1600" b="1" i="0" u="none" strike="noStrike" kern="1200" baseline="0">
                      <a:solidFill>
                        <a:sysClr val="window" lastClr="FFFFFF"/>
                      </a:solidFill>
                      <a:latin typeface="Times New Roman" panose="02020603050405020304" pitchFamily="18"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dlblFTEntry>
                      <c15:txfldGUID>{427C3D82-F6FA-4B3B-8E13-62EE1CC3D36A}</c15:txfldGUID>
                      <c15:f>'Monthly Data'!$S$40</c15:f>
                      <c15:dlblFieldTableCache>
                        <c:ptCount val="1"/>
                        <c:pt idx="0">
                          <c:v>100.00%</c:v>
                        </c:pt>
                      </c15:dlblFieldTableCache>
                    </c15:dlblFTEntry>
                  </c15:dlblFieldTable>
                  <c15:showDataLabelsRange val="0"/>
                </c:ext>
                <c:ext xmlns:c16="http://schemas.microsoft.com/office/drawing/2014/chart" uri="{C3380CC4-5D6E-409C-BE32-E72D297353CC}">
                  <c16:uniqueId val="{00000000-4C94-447A-A444-847C3D72C6AD}"/>
                </c:ext>
              </c:extLst>
            </c:dLbl>
            <c:dLbl>
              <c:idx val="1"/>
              <c:tx>
                <c:strRef>
                  <c:f>'Monthly Data'!$S$41</c:f>
                  <c:strCache>
                    <c:ptCount val="1"/>
                    <c:pt idx="0">
                      <c:v>85.71%</c:v>
                    </c:pt>
                  </c:strCache>
                </c:strRef>
              </c:tx>
              <c:spPr>
                <a:noFill/>
                <a:ln>
                  <a:noFill/>
                </a:ln>
                <a:effectLst/>
              </c:spPr>
              <c:txPr>
                <a:bodyPr rot="0" spcFirstLastPara="1" vertOverflow="ellipsis" vert="horz" wrap="square" lIns="38100" tIns="19050" rIns="38100" bIns="19050" anchor="ctr" anchorCtr="0">
                  <a:spAutoFit/>
                </a:bodyPr>
                <a:lstStyle/>
                <a:p>
                  <a:pPr algn="ctr" rtl="0">
                    <a:defRPr lang="en-US" sz="1600" b="1" i="0" u="none" strike="noStrike" kern="1200" baseline="0">
                      <a:solidFill>
                        <a:sysClr val="window" lastClr="FFFFFF"/>
                      </a:solidFill>
                      <a:latin typeface="Times New Roman" panose="02020603050405020304" pitchFamily="18"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dlblFTEntry>
                      <c15:txfldGUID>{1127AA5D-F0ED-481A-AC01-515883B86935}</c15:txfldGUID>
                      <c15:f>'Monthly Data'!$S$41</c15:f>
                      <c15:dlblFieldTableCache>
                        <c:ptCount val="1"/>
                        <c:pt idx="0">
                          <c:v>85.71%</c:v>
                        </c:pt>
                      </c15:dlblFieldTableCache>
                    </c15:dlblFTEntry>
                  </c15:dlblFieldTable>
                  <c15:showDataLabelsRange val="0"/>
                </c:ext>
                <c:ext xmlns:c16="http://schemas.microsoft.com/office/drawing/2014/chart" uri="{C3380CC4-5D6E-409C-BE32-E72D297353CC}">
                  <c16:uniqueId val="{00000001-4C94-447A-A444-847C3D72C6AD}"/>
                </c:ext>
              </c:extLst>
            </c:dLbl>
            <c:dLbl>
              <c:idx val="2"/>
              <c:tx>
                <c:strRef>
                  <c:f>'Monthly Data'!$S$42</c:f>
                  <c:strCache>
                    <c:ptCount val="1"/>
                    <c:pt idx="0">
                      <c:v>100.00%</c:v>
                    </c:pt>
                  </c:strCache>
                </c:strRef>
              </c:tx>
              <c:spPr>
                <a:noFill/>
                <a:ln>
                  <a:noFill/>
                </a:ln>
                <a:effectLst/>
              </c:spPr>
              <c:txPr>
                <a:bodyPr rot="0" spcFirstLastPara="1" vertOverflow="ellipsis" vert="horz" wrap="square" lIns="38100" tIns="19050" rIns="38100" bIns="19050" anchor="ctr" anchorCtr="0">
                  <a:spAutoFit/>
                </a:bodyPr>
                <a:lstStyle/>
                <a:p>
                  <a:pPr algn="ctr" rtl="0">
                    <a:defRPr lang="en-US" sz="1600" b="1" i="0" u="none" strike="noStrike" kern="1200" baseline="0">
                      <a:solidFill>
                        <a:sysClr val="window" lastClr="FFFFFF"/>
                      </a:solidFill>
                      <a:latin typeface="Times New Roman" panose="02020603050405020304" pitchFamily="18"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dlblFTEntry>
                      <c15:txfldGUID>{309F3B2B-7369-4DA5-ADCF-E4CC34EE56C4}</c15:txfldGUID>
                      <c15:f>'Monthly Data'!$S$42</c15:f>
                      <c15:dlblFieldTableCache>
                        <c:ptCount val="1"/>
                        <c:pt idx="0">
                          <c:v>100.00%</c:v>
                        </c:pt>
                      </c15:dlblFieldTableCache>
                    </c15:dlblFTEntry>
                  </c15:dlblFieldTable>
                  <c15:showDataLabelsRange val="0"/>
                </c:ext>
                <c:ext xmlns:c16="http://schemas.microsoft.com/office/drawing/2014/chart" uri="{C3380CC4-5D6E-409C-BE32-E72D297353CC}">
                  <c16:uniqueId val="{00000002-4C94-447A-A444-847C3D72C6AD}"/>
                </c:ext>
              </c:extLst>
            </c:dLbl>
            <c:dLbl>
              <c:idx val="3"/>
              <c:tx>
                <c:strRef>
                  <c:f>'Monthly Data'!$S$43</c:f>
                  <c:strCache>
                    <c:ptCount val="1"/>
                    <c:pt idx="0">
                      <c:v>71.43%</c:v>
                    </c:pt>
                  </c:strCache>
                </c:strRef>
              </c:tx>
              <c:spPr>
                <a:noFill/>
                <a:ln>
                  <a:noFill/>
                </a:ln>
                <a:effectLst/>
              </c:spPr>
              <c:txPr>
                <a:bodyPr rot="0" spcFirstLastPara="1" vertOverflow="ellipsis" vert="horz" wrap="square" lIns="38100" tIns="19050" rIns="38100" bIns="19050" anchor="ctr" anchorCtr="0">
                  <a:spAutoFit/>
                </a:bodyPr>
                <a:lstStyle/>
                <a:p>
                  <a:pPr algn="ctr" rtl="0">
                    <a:defRPr lang="en-US" sz="1600" b="1" i="0" u="none" strike="noStrike" kern="1200" baseline="0">
                      <a:solidFill>
                        <a:sysClr val="window" lastClr="FFFFFF"/>
                      </a:solidFill>
                      <a:latin typeface="Times New Roman" panose="02020603050405020304" pitchFamily="18"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dlblFTEntry>
                      <c15:txfldGUID>{EA46D777-C163-442F-A445-7A98A7DB0A59}</c15:txfldGUID>
                      <c15:f>'Monthly Data'!$S$43</c15:f>
                      <c15:dlblFieldTableCache>
                        <c:ptCount val="1"/>
                        <c:pt idx="0">
                          <c:v>71.43%</c:v>
                        </c:pt>
                      </c15:dlblFieldTableCache>
                    </c15:dlblFTEntry>
                  </c15:dlblFieldTable>
                  <c15:showDataLabelsRange val="0"/>
                </c:ext>
                <c:ext xmlns:c16="http://schemas.microsoft.com/office/drawing/2014/chart" uri="{C3380CC4-5D6E-409C-BE32-E72D297353CC}">
                  <c16:uniqueId val="{00000003-4C94-447A-A444-847C3D72C6AD}"/>
                </c:ext>
              </c:extLst>
            </c:dLbl>
            <c:dLbl>
              <c:idx val="4"/>
              <c:tx>
                <c:strRef>
                  <c:f>'Monthly Data'!$S$44</c:f>
                  <c:strCache>
                    <c:ptCount val="1"/>
                    <c:pt idx="0">
                      <c:v>66.67%</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{FDC9C313-335E-4A07-94CE-27F300B02F53}</c15:txfldGUID>
                      <c15:f>'Monthly Data'!$S$44</c15:f>
                      <c15:dlblFieldTableCache>
                        <c:ptCount val="1"/>
                        <c:pt idx="0">
                          <c:v>66.67%</c:v>
                        </c:pt>
                      </c15:dlblFieldTableCache>
                    </c15:dlblFTEntry>
                  </c15:dlblFieldTable>
                  <c15:showDataLabelsRange val="0"/>
                </c:ext>
                <c:ext xmlns:c16="http://schemas.microsoft.com/office/drawing/2014/chart" uri="{C3380CC4-5D6E-409C-BE32-E72D297353CC}">
                  <c16:uniqueId val="{00000004-4C94-447A-A444-847C3D72C6AD}"/>
                </c:ext>
              </c:extLst>
            </c:dLbl>
            <c:dLbl>
              <c:idx val="5"/>
              <c:tx>
                <c:strRef>
                  <c:f>'Monthly Data'!$S$45</c:f>
                  <c:strCache>
                    <c:ptCount val="1"/>
                    <c:pt idx="0">
                      <c:v>100.00%</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{8039697A-46AD-40A6-B8DA-EA4470328A25}</c15:txfldGUID>
                      <c15:f>'Monthly Data'!$S$45</c15:f>
                      <c15:dlblFieldTableCache>
                        <c:ptCount val="1"/>
                        <c:pt idx="0">
                          <c:v>100.00%</c:v>
                        </c:pt>
                      </c15:dlblFieldTableCache>
                    </c15:dlblFTEntry>
                  </c15:dlblFieldTable>
                  <c15:showDataLabelsRange val="0"/>
                </c:ext>
                <c:ext xmlns:c16="http://schemas.microsoft.com/office/drawing/2014/chart" uri="{C3380CC4-5D6E-409C-BE32-E72D297353CC}">
                  <c16:uniqueId val="{00000005-4C94-447A-A444-847C3D72C6AD}"/>
                </c:ext>
              </c:extLst>
            </c:dLbl>
            <c:dLbl>
              <c:idx val="6"/>
              <c:tx>
                <c:strRef>
                  <c:f>'Monthly Data'!$S$46</c:f>
                  <c:strCache>
                    <c:ptCount val="1"/>
                    <c:pt idx="0">
                      <c:v>28.57%</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{1C911F93-961B-4272-89FA-8ED8CF303336}</c15:txfldGUID>
                      <c15:f>'Monthly Data'!$S$46</c15:f>
                      <c15:dlblFieldTableCache>
                        <c:ptCount val="1"/>
                        <c:pt idx="0">
                          <c:v>28.57%</c:v>
                        </c:pt>
                      </c15:dlblFieldTableCache>
                    </c15:dlblFTEntry>
                  </c15:dlblFieldTable>
                  <c15:showDataLabelsRange val="0"/>
                </c:ext>
                <c:ext xmlns:c16="http://schemas.microsoft.com/office/drawing/2014/chart" uri="{C3380CC4-5D6E-409C-BE32-E72D297353CC}">
                  <c16:uniqueId val="{00000000-4C55-402B-BEB9-45E5E5AA563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Times New Roman" panose="020206030504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'Monthly Data'!$J$40:$J$46</c:f>
              <c:strCache>
                <c:ptCount val="7"/>
                <c:pt idx="0">
                  <c:v>MAY</c:v>
                </c:pt>
                <c:pt idx="1">
                  <c:v>Jun</c:v>
                </c:pt>
                <c:pt idx="2">
                  <c:v>Jul</c:v>
                </c:pt>
                <c:pt idx="3">
                  <c:v>Aug</c:v>
                </c:pt>
                <c:pt idx="4">
                  <c:v>Sep</c:v>
                </c:pt>
                <c:pt idx="5">
                  <c:v>Oct</c:v>
                </c:pt>
                <c:pt idx="6">
                  <c:v>Nov</c:v>
                </c:pt>
              </c:strCache>
            </c:strRef>
          </c:cat>
          <c:val>
            <c:numRef>
              <c:f>'Monthly Data'!$K$40:$K$46</c:f>
              <c:numCache>
                <c:formatCode>General</c:formatCode>
                <c:ptCount val="7"/>
                <c:pt idx="0">
                  <c:v>14</c:v>
                </c:pt>
                <c:pt idx="1">
                  <c:v>12</c:v>
                </c:pt>
                <c:pt idx="2">
                  <c:v>1</c:v>
                </c:pt>
                <c:pt idx="3">
                  <c:v>5</c:v>
                </c:pt>
                <c:pt idx="4">
                  <c:v>4</c:v>
                </c:pt>
                <c:pt idx="5">
                  <c:v>2</c:v>
                </c:pt>
                <c:pt idx="6">
                  <c:v>2</c:v>
                </c:pt>
              </c:numCache>
            </c:numRef>
          </c:val>
          <c:extLst>
            <c:ext xmlns:c16="http://schemas.microsoft.com/office/drawing/2014/chart" uri="{C3380CC4-5D6E-409C-BE32-E72D297353CC}">
              <c16:uniqueId val="{00000006-4C94-447A-A444-847C3D72C6AD}"/>
            </c:ext>
          </c:extLst>
        </c:ser>
        <c:ser>
          <c:idx val="1"/>
          <c:order val="1"/>
          <c:tx>
            <c:strRef>
              <c:f>'Monthly Data'!$L$39</c:f>
              <c:strCache>
                <c:ptCount val="1"/>
                <c:pt idx="0">
                  <c:v>Cancelled</c:v>
                </c:pt>
              </c:strCache>
            </c:strRef>
          </c:tx>
          <c:spPr>
            <a:solidFill>
              <a:schemeClr val="accent2"/>
            </a:solidFill>
            <a:ln>
              <a:noFill/>
            </a:ln>
            <a:effectLst/>
            <a:sp3d/>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4C94-447A-A444-847C3D72C6AD}"/>
                </c:ext>
              </c:extLst>
            </c:dLbl>
            <c:dLbl>
              <c:idx val="1"/>
              <c:tx>
                <c:strRef>
                  <c:f>'Monthly Data'!$T$41</c:f>
                  <c:strCache>
                    <c:ptCount val="1"/>
                    <c:pt idx="0">
                      <c:v>14.29%</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{06425748-C16E-4D2C-94FE-35384EE43286}</c15:txfldGUID>
                      <c15:f>'Monthly Data'!$T$41</c15:f>
                      <c15:dlblFieldTableCache>
                        <c:ptCount val="1"/>
                        <c:pt idx="0">
                          <c:v>14.29%</c:v>
                        </c:pt>
                      </c15:dlblFieldTableCache>
                    </c15:dlblFTEntry>
                  </c15:dlblFieldTable>
                  <c15:showDataLabelsRange val="0"/>
                </c:ext>
                <c:ext xmlns:c16="http://schemas.microsoft.com/office/drawing/2014/chart" uri="{C3380CC4-5D6E-409C-BE32-E72D297353CC}">
                  <c16:uniqueId val="{00000008-4C94-447A-A444-847C3D72C6AD}"/>
                </c:ext>
              </c:extLst>
            </c:dLbl>
            <c:dLbl>
              <c:idx val="2"/>
              <c:delete val="1"/>
              <c:extLst>
                <c:ext xmlns:c15="http://schemas.microsoft.com/office/drawing/2012/chart" uri="{CE6537A1-D6FC-4f65-9D91-7224C49458BB}"/>
                <c:ext xmlns:c16="http://schemas.microsoft.com/office/drawing/2014/chart" uri="{C3380CC4-5D6E-409C-BE32-E72D297353CC}">
                  <c16:uniqueId val="{00000009-4C94-447A-A444-847C3D72C6AD}"/>
                </c:ext>
              </c:extLst>
            </c:dLbl>
            <c:dLbl>
              <c:idx val="3"/>
              <c:tx>
                <c:strRef>
                  <c:f>'Monthly Data'!$T$43</c:f>
                  <c:strCache>
                    <c:ptCount val="1"/>
                    <c:pt idx="0">
                      <c:v>28.57%</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{C78B8B16-6ED3-4547-8CF7-B7340DFD9091}</c15:txfldGUID>
                      <c15:f>'Monthly Data'!$T$43</c15:f>
                      <c15:dlblFieldTableCache>
                        <c:ptCount val="1"/>
                        <c:pt idx="0">
                          <c:v>28.57%</c:v>
                        </c:pt>
                      </c15:dlblFieldTableCache>
                    </c15:dlblFTEntry>
                  </c15:dlblFieldTable>
                  <c15:showDataLabelsRange val="0"/>
                </c:ext>
                <c:ext xmlns:c16="http://schemas.microsoft.com/office/drawing/2014/chart" uri="{C3380CC4-5D6E-409C-BE32-E72D297353CC}">
                  <c16:uniqueId val="{0000000A-4C94-447A-A444-847C3D72C6AD}"/>
                </c:ext>
              </c:extLst>
            </c:dLbl>
            <c:dLbl>
              <c:idx val="4"/>
              <c:delete val="1"/>
              <c:extLst>
                <c:ext xmlns:c15="http://schemas.microsoft.com/office/drawing/2012/chart" uri="{CE6537A1-D6FC-4f65-9D91-7224C49458BB}"/>
                <c:ext xmlns:c16="http://schemas.microsoft.com/office/drawing/2014/chart" uri="{C3380CC4-5D6E-409C-BE32-E72D297353CC}">
                  <c16:uniqueId val="{0000000B-4C94-447A-A444-847C3D72C6AD}"/>
                </c:ext>
              </c:extLst>
            </c:dLbl>
            <c:dLbl>
              <c:idx val="5"/>
              <c:delete val="1"/>
              <c:extLst>
                <c:ext xmlns:c15="http://schemas.microsoft.com/office/drawing/2012/chart" uri="{CE6537A1-D6FC-4f65-9D91-7224C49458BB}"/>
                <c:ext xmlns:c16="http://schemas.microsoft.com/office/drawing/2014/chart" uri="{C3380CC4-5D6E-409C-BE32-E72D297353CC}">
                  <c16:uniqueId val="{0000000C-4C94-447A-A444-847C3D72C6AD}"/>
                </c:ext>
              </c:extLst>
            </c:dLbl>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Times New Roman" panose="020206030504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'Monthly Data'!$J$40:$J$46</c:f>
              <c:strCache>
                <c:ptCount val="7"/>
                <c:pt idx="0">
                  <c:v>MAY</c:v>
                </c:pt>
                <c:pt idx="1">
                  <c:v>Jun</c:v>
                </c:pt>
                <c:pt idx="2">
                  <c:v>Jul</c:v>
                </c:pt>
                <c:pt idx="3">
                  <c:v>Aug</c:v>
                </c:pt>
                <c:pt idx="4">
                  <c:v>Sep</c:v>
                </c:pt>
                <c:pt idx="5">
                  <c:v>Oct</c:v>
                </c:pt>
                <c:pt idx="6">
                  <c:v>Nov</c:v>
                </c:pt>
              </c:strCache>
            </c:strRef>
          </c:cat>
          <c:val>
            <c:numRef>
              <c:f>'Monthly Data'!$L$40:$L$46</c:f>
              <c:numCache>
                <c:formatCode>General</c:formatCode>
                <c:ptCount val="7"/>
                <c:pt idx="0">
                  <c:v>0</c:v>
                </c:pt>
                <c:pt idx="1">
                  <c:v>2</c:v>
                </c:pt>
                <c:pt idx="2">
                  <c:v>0</c:v>
                </c:pt>
                <c:pt idx="3">
                  <c:v>2</c:v>
                </c:pt>
                <c:pt idx="4">
                  <c:v>0</c:v>
                </c:pt>
                <c:pt idx="5">
                  <c:v>0</c:v>
                </c:pt>
                <c:pt idx="6">
                  <c:v>0</c:v>
                </c:pt>
              </c:numCache>
            </c:numRef>
          </c:val>
          <c:extLst>
            <c:ext xmlns:c16="http://schemas.microsoft.com/office/drawing/2014/chart" uri="{C3380CC4-5D6E-409C-BE32-E72D297353CC}">
              <c16:uniqueId val="{0000000D-4C94-447A-A444-847C3D72C6AD}"/>
            </c:ext>
          </c:extLst>
        </c:ser>
        <c:ser>
          <c:idx val="2"/>
          <c:order val="2"/>
          <c:tx>
            <c:strRef>
              <c:f>'Monthly Data'!$M$39</c:f>
              <c:strCache>
                <c:ptCount val="1"/>
                <c:pt idx="0">
                  <c:v>Declined</c:v>
                </c:pt>
              </c:strCache>
            </c:strRef>
          </c:tx>
          <c:spPr>
            <a:solidFill>
              <a:schemeClr val="accent3"/>
            </a:solidFill>
            <a:ln>
              <a:noFill/>
            </a:ln>
            <a:effectLst/>
            <a:sp3d/>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E-4C94-447A-A444-847C3D72C6AD}"/>
                </c:ext>
              </c:extLst>
            </c:dLbl>
            <c:dLbl>
              <c:idx val="1"/>
              <c:delete val="1"/>
              <c:extLst>
                <c:ext xmlns:c15="http://schemas.microsoft.com/office/drawing/2012/chart" uri="{CE6537A1-D6FC-4f65-9D91-7224C49458BB}"/>
                <c:ext xmlns:c16="http://schemas.microsoft.com/office/drawing/2014/chart" uri="{C3380CC4-5D6E-409C-BE32-E72D297353CC}">
                  <c16:uniqueId val="{0000000F-4C94-447A-A444-847C3D72C6AD}"/>
                </c:ext>
              </c:extLst>
            </c:dLbl>
            <c:dLbl>
              <c:idx val="2"/>
              <c:delete val="1"/>
              <c:extLst>
                <c:ext xmlns:c15="http://schemas.microsoft.com/office/drawing/2012/chart" uri="{CE6537A1-D6FC-4f65-9D91-7224C49458BB}"/>
                <c:ext xmlns:c16="http://schemas.microsoft.com/office/drawing/2014/chart" uri="{C3380CC4-5D6E-409C-BE32-E72D297353CC}">
                  <c16:uniqueId val="{00000010-4C94-447A-A444-847C3D72C6AD}"/>
                </c:ext>
              </c:extLst>
            </c:dLbl>
            <c:dLbl>
              <c:idx val="3"/>
              <c:delete val="1"/>
              <c:extLst>
                <c:ext xmlns:c15="http://schemas.microsoft.com/office/drawing/2012/chart" uri="{CE6537A1-D6FC-4f65-9D91-7224C49458BB}"/>
                <c:ext xmlns:c16="http://schemas.microsoft.com/office/drawing/2014/chart" uri="{C3380CC4-5D6E-409C-BE32-E72D297353CC}">
                  <c16:uniqueId val="{00000011-4C94-447A-A444-847C3D72C6AD}"/>
                </c:ext>
              </c:extLst>
            </c:dLbl>
            <c:dLbl>
              <c:idx val="4"/>
              <c:tx>
                <c:strRef>
                  <c:f>'Monthly Data'!$U$44</c:f>
                  <c:strCache>
                    <c:ptCount val="1"/>
                    <c:pt idx="0">
                      <c:v>33.33%</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{2F381CF8-FC73-4CB2-98AD-5A3DE9615324}</c15:txfldGUID>
                      <c15:f>'Monthly Data'!$U$44</c15:f>
                      <c15:dlblFieldTableCache>
                        <c:ptCount val="1"/>
                        <c:pt idx="0">
                          <c:v>33.33%</c:v>
                        </c:pt>
                      </c15:dlblFieldTableCache>
                    </c15:dlblFTEntry>
                  </c15:dlblFieldTable>
                  <c15:showDataLabelsRange val="0"/>
                </c:ext>
                <c:ext xmlns:c16="http://schemas.microsoft.com/office/drawing/2014/chart" uri="{C3380CC4-5D6E-409C-BE32-E72D297353CC}">
                  <c16:uniqueId val="{00000012-4C94-447A-A444-847C3D72C6AD}"/>
                </c:ext>
              </c:extLst>
            </c:dLbl>
            <c:dLbl>
              <c:idx val="5"/>
              <c:delete val="1"/>
              <c:extLst>
                <c:ext xmlns:c15="http://schemas.microsoft.com/office/drawing/2012/chart" uri="{CE6537A1-D6FC-4f65-9D91-7224C49458BB}"/>
                <c:ext xmlns:c16="http://schemas.microsoft.com/office/drawing/2014/chart" uri="{C3380CC4-5D6E-409C-BE32-E72D297353CC}">
                  <c16:uniqueId val="{00000013-4C94-447A-A444-847C3D72C6AD}"/>
                </c:ext>
              </c:extLst>
            </c:dLbl>
            <c:dLbl>
              <c:idx val="6"/>
              <c:tx>
                <c:strRef>
                  <c:f>'Monthly Data'!$U$46</c:f>
                  <c:strCache>
                    <c:ptCount val="1"/>
                    <c:pt idx="0">
                      <c:v>71.43%</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{52432B0C-8193-4DC5-A467-DF3F70768BCB}</c15:txfldGUID>
                      <c15:f>'Monthly Data'!$U$46</c15:f>
                      <c15:dlblFieldTableCache>
                        <c:ptCount val="1"/>
                        <c:pt idx="0">
                          <c:v>71.43%</c:v>
                        </c:pt>
                      </c15:dlblFieldTableCache>
                    </c15:dlblFTEntry>
                  </c15:dlblFieldTable>
                  <c15:showDataLabelsRange val="0"/>
                </c:ext>
                <c:ext xmlns:c16="http://schemas.microsoft.com/office/drawing/2014/chart" uri="{C3380CC4-5D6E-409C-BE32-E72D297353CC}">
                  <c16:uniqueId val="{00000002-4C55-402B-BEB9-45E5E5AA5636}"/>
                </c:ext>
              </c:extLst>
            </c:dLbl>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Times New Roman" panose="020206030504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'Monthly Data'!$J$40:$J$46</c:f>
              <c:strCache>
                <c:ptCount val="7"/>
                <c:pt idx="0">
                  <c:v>MAY</c:v>
                </c:pt>
                <c:pt idx="1">
                  <c:v>Jun</c:v>
                </c:pt>
                <c:pt idx="2">
                  <c:v>Jul</c:v>
                </c:pt>
                <c:pt idx="3">
                  <c:v>Aug</c:v>
                </c:pt>
                <c:pt idx="4">
                  <c:v>Sep</c:v>
                </c:pt>
                <c:pt idx="5">
                  <c:v>Oct</c:v>
                </c:pt>
                <c:pt idx="6">
                  <c:v>Nov</c:v>
                </c:pt>
              </c:strCache>
            </c:strRef>
          </c:cat>
          <c:val>
            <c:numRef>
              <c:f>'Monthly Data'!$M$40:$M$46</c:f>
              <c:numCache>
                <c:formatCode>General</c:formatCode>
                <c:ptCount val="7"/>
                <c:pt idx="0">
                  <c:v>0</c:v>
                </c:pt>
                <c:pt idx="1">
                  <c:v>0</c:v>
                </c:pt>
                <c:pt idx="2">
                  <c:v>0</c:v>
                </c:pt>
                <c:pt idx="3">
                  <c:v>0</c:v>
                </c:pt>
                <c:pt idx="4">
                  <c:v>2</c:v>
                </c:pt>
                <c:pt idx="5">
                  <c:v>0</c:v>
                </c:pt>
                <c:pt idx="6">
                  <c:v>5</c:v>
                </c:pt>
              </c:numCache>
            </c:numRef>
          </c:val>
          <c:extLst>
            <c:ext xmlns:c16="http://schemas.microsoft.com/office/drawing/2014/chart" uri="{C3380CC4-5D6E-409C-BE32-E72D297353CC}">
              <c16:uniqueId val="{00000014-4C94-447A-A444-847C3D72C6AD}"/>
            </c:ext>
          </c:extLst>
        </c:ser>
        <c:dLbls>
          <c:showLegendKey val="0"/>
          <c:showVal val="1"/>
          <c:showCatName val="0"/>
          <c:showSerName val="0"/>
          <c:showPercent val="0"/>
          <c:showBubbleSize val="0"/>
        </c:dLbls>
        <c:gapWidth val="28"/>
        <c:shape val="box"/>
        <c:axId val="-1692356080"/>
        <c:axId val="-1692355536"/>
        <c:axId val="0"/>
      </c:bar3DChart>
      <c:catAx>
        <c:axId val="-16923560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92355536"/>
        <c:crosses val="autoZero"/>
        <c:auto val="1"/>
        <c:lblAlgn val="ctr"/>
        <c:lblOffset val="100"/>
        <c:noMultiLvlLbl val="0"/>
      </c:catAx>
      <c:valAx>
        <c:axId val="-1692355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923560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SBC TEACHER PERFORMANCE DATA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2678072051816261E-2"/>
          <c:y val="5.8196927338480087E-2"/>
          <c:w val="0.84859140342798656"/>
          <c:h val="0.90425925925925921"/>
        </c:manualLayout>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85F5-4F50-A114-BAB3EF6FA782}"/>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85F5-4F50-A114-BAB3EF6FA782}"/>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85F5-4F50-A114-BAB3EF6FA78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separator>
</c:separator>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'STATUS DATA'!$B$23:$B$25</c:f>
              <c:strCache>
                <c:ptCount val="3"/>
                <c:pt idx="0">
                  <c:v>Approved</c:v>
                </c:pt>
                <c:pt idx="1">
                  <c:v>Cancel</c:v>
                </c:pt>
                <c:pt idx="2">
                  <c:v>Declined</c:v>
                </c:pt>
              </c:strCache>
            </c:strRef>
          </c:cat>
          <c:val>
            <c:numRef>
              <c:f>'STATUS DATA'!$C$23:$C$25</c:f>
              <c:numCache>
                <c:formatCode>General</c:formatCode>
                <c:ptCount val="3"/>
                <c:pt idx="0">
                  <c:v>40</c:v>
                </c:pt>
                <c:pt idx="1">
                  <c:v>4</c:v>
                </c:pt>
                <c:pt idx="2">
                  <c:v>7</c:v>
                </c:pt>
              </c:numCache>
            </c:numRef>
          </c:val>
          <c:extLst>
            <c:ext xmlns:c16="http://schemas.microsoft.com/office/drawing/2014/chart" uri="{C3380CC4-5D6E-409C-BE32-E72D297353CC}">
              <c16:uniqueId val="{00000006-85F5-4F50-A114-BAB3EF6FA782}"/>
            </c:ext>
          </c:extLst>
        </c:ser>
        <c:dLbls>
          <c:dLblPos val="ctr"/>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solidFill>
                  <a:srgbClr val="0070C0"/>
                </a:solidFill>
                <a:latin typeface="Times New Roman" panose="02020603050405020304" pitchFamily="18" charset="0"/>
                <a:cs typeface="Times New Roman" panose="02020603050405020304" pitchFamily="18" charset="0"/>
              </a:rPr>
              <a:t>SBC TEACHER TOTAL</a:t>
            </a:r>
            <a:r>
              <a:rPr lang="en-US" sz="1800" b="1" baseline="0" dirty="0">
                <a:solidFill>
                  <a:srgbClr val="0070C0"/>
                </a:solidFill>
                <a:latin typeface="Times New Roman" panose="02020603050405020304" pitchFamily="18" charset="0"/>
                <a:cs typeface="Times New Roman" panose="02020603050405020304" pitchFamily="18" charset="0"/>
              </a:rPr>
              <a:t> LANDING (In Lakh)-</a:t>
            </a:r>
            <a:r>
              <a:rPr lang="en-US" sz="1800" b="1" u="none" baseline="0" dirty="0">
                <a:solidFill>
                  <a:srgbClr val="FF0000"/>
                </a:solidFill>
                <a:latin typeface="Times New Roman" panose="02020603050405020304" pitchFamily="18" charset="0"/>
                <a:cs typeface="Times New Roman" panose="02020603050405020304" pitchFamily="18" charset="0"/>
              </a:rPr>
              <a:t>37.15</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Times New Roman" panose="020206030504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[LandingComposition.xlsx]Teacher!$B$2:$B$8</c:f>
              <c:strCache>
                <c:ptCount val="7"/>
                <c:pt idx="0">
                  <c:v>May</c:v>
                </c:pt>
                <c:pt idx="1">
                  <c:v>Jun</c:v>
                </c:pt>
                <c:pt idx="2">
                  <c:v>Jul</c:v>
                </c:pt>
                <c:pt idx="3">
                  <c:v>Aug</c:v>
                </c:pt>
                <c:pt idx="4">
                  <c:v>Sep</c:v>
                </c:pt>
                <c:pt idx="5">
                  <c:v>Oct</c:v>
                </c:pt>
                <c:pt idx="6">
                  <c:v>Nov</c:v>
                </c:pt>
              </c:strCache>
            </c:strRef>
          </c:cat>
          <c:val>
            <c:numRef>
              <c:f>[LandingComposition.xlsx]Teacher!$C$2:$C$8</c:f>
              <c:numCache>
                <c:formatCode>General</c:formatCode>
                <c:ptCount val="7"/>
                <c:pt idx="0">
                  <c:v>22.65</c:v>
                </c:pt>
                <c:pt idx="1">
                  <c:v>6.5</c:v>
                </c:pt>
                <c:pt idx="2">
                  <c:v>0.5</c:v>
                </c:pt>
                <c:pt idx="3">
                  <c:v>4.0999999999999996</c:v>
                </c:pt>
                <c:pt idx="4">
                  <c:v>1.2</c:v>
                </c:pt>
                <c:pt idx="5">
                  <c:v>1</c:v>
                </c:pt>
                <c:pt idx="6">
                  <c:v>1.2</c:v>
                </c:pt>
              </c:numCache>
            </c:numRef>
          </c:val>
          <c:extLst>
            <c:ext xmlns:c16="http://schemas.microsoft.com/office/drawing/2014/chart" uri="{C3380CC4-5D6E-409C-BE32-E72D297353CC}">
              <c16:uniqueId val="{00000000-70BF-49AF-A71E-B1DAD2884AA4}"/>
            </c:ext>
          </c:extLst>
        </c:ser>
        <c:dLbls>
          <c:showLegendKey val="0"/>
          <c:showVal val="1"/>
          <c:showCatName val="0"/>
          <c:showSerName val="0"/>
          <c:showPercent val="0"/>
          <c:showBubbleSize val="0"/>
        </c:dLbls>
        <c:gapWidth val="30"/>
        <c:shape val="box"/>
        <c:axId val="-1904367728"/>
        <c:axId val="-1904369360"/>
        <c:axId val="0"/>
      </c:bar3DChart>
      <c:catAx>
        <c:axId val="-19043677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7030A0"/>
                </a:solidFill>
                <a:latin typeface="Times New Roman" panose="02020603050405020304" pitchFamily="18" charset="0"/>
                <a:ea typeface="+mn-ea"/>
                <a:cs typeface="Times New Roman" panose="02020603050405020304" pitchFamily="18" charset="0"/>
              </a:defRPr>
            </a:pPr>
            <a:endParaRPr lang="en-US"/>
          </a:p>
        </c:txPr>
        <c:crossAx val="-1904369360"/>
        <c:crosses val="autoZero"/>
        <c:auto val="1"/>
        <c:lblAlgn val="ctr"/>
        <c:lblOffset val="100"/>
        <c:noMultiLvlLbl val="0"/>
      </c:catAx>
      <c:valAx>
        <c:axId val="-19043693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rgbClr val="7030A0"/>
                    </a:solidFill>
                    <a:latin typeface="+mn-lt"/>
                    <a:ea typeface="+mn-ea"/>
                    <a:cs typeface="+mn-cs"/>
                  </a:defRPr>
                </a:pPr>
                <a:r>
                  <a:rPr lang="en-US" b="1">
                    <a:solidFill>
                      <a:srgbClr val="7030A0"/>
                    </a:solidFill>
                  </a:rPr>
                  <a:t>in Lakh</a:t>
                </a:r>
              </a:p>
            </c:rich>
          </c:tx>
          <c:overlay val="0"/>
          <c:spPr>
            <a:noFill/>
            <a:ln>
              <a:noFill/>
            </a:ln>
            <a:effectLst/>
          </c:spPr>
          <c:txPr>
            <a:bodyPr rot="-5400000" spcFirstLastPara="1" vertOverflow="ellipsis" vert="horz" wrap="square" anchor="ctr" anchorCtr="1"/>
            <a:lstStyle/>
            <a:p>
              <a:pPr>
                <a:defRPr sz="1000" b="1" i="0" u="none" strike="noStrike" kern="1200" baseline="0">
                  <a:solidFill>
                    <a:srgbClr val="7030A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accent6">
                    <a:lumMod val="50000"/>
                  </a:schemeClr>
                </a:solidFill>
                <a:latin typeface="Times New Roman" panose="02020603050405020304" pitchFamily="18" charset="0"/>
                <a:ea typeface="+mn-ea"/>
                <a:cs typeface="Times New Roman" panose="02020603050405020304" pitchFamily="18" charset="0"/>
              </a:defRPr>
            </a:pPr>
            <a:endParaRPr lang="en-US"/>
          </a:p>
        </c:txPr>
        <c:crossAx val="-1904367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14">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styleClr val="auto"/>
    </cs:fillRef>
    <cs:effectRef idx="0"/>
    <cs:fontRef idx="minor">
      <a:schemeClr val="lt1"/>
    </cs:fontRef>
    <cs:spPr>
      <a:solidFill>
        <a:schemeClr val="phClr">
          <a:alpha val="70000"/>
        </a:schemeClr>
      </a:solidFill>
    </cs:spPr>
    <cs:defRPr sz="900"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B6CD91-6055-4BA8-803A-BE019916FE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1348C43-6703-4B62-B127-17C78C08B4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D08E63D-6FE9-403D-8E39-68FE971BAC76}" type="datetime1">
              <a:rPr lang="en-GB" smtClean="0"/>
              <a:t>25/12/2021</a:t>
            </a:fld>
            <a:endParaRPr lang="en-GB" dirty="0"/>
          </a:p>
        </p:txBody>
      </p:sp>
      <p:sp>
        <p:nvSpPr>
          <p:cNvPr id="4" name="Footer Placeholder 3">
            <a:extLst>
              <a:ext uri="{FF2B5EF4-FFF2-40B4-BE49-F238E27FC236}">
                <a16:creationId xmlns:a16="http://schemas.microsoft.com/office/drawing/2014/main" id="{7594B0BC-D758-4808-81A5-75FE72727CE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44C0294-AD44-45E1-AAD0-0F71A65A56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BDD069-5B99-44A5-9C53-893C00A1B886}" type="slidenum">
              <a:rPr lang="en-GB" smtClean="0"/>
              <a:t>‹#›</a:t>
            </a:fld>
            <a:endParaRPr lang="en-GB"/>
          </a:p>
        </p:txBody>
      </p:sp>
    </p:spTree>
    <p:extLst>
      <p:ext uri="{BB962C8B-B14F-4D97-AF65-F5344CB8AC3E}">
        <p14:creationId xmlns:p14="http://schemas.microsoft.com/office/powerpoint/2010/main" val="4849576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DF03DA-E8C9-45D1-B38B-0154ED478CCA}" type="datetime1">
              <a:rPr lang="en-GB" smtClean="0"/>
              <a:pPr/>
              <a:t>25/12/2021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2A64AD-2530-4DFF-8FAA-D42BF483CF81}" type="slidenum">
              <a:rPr lang="en-GB" noProof="0" smtClean="0"/>
              <a:t>‹#›</a:t>
            </a:fld>
            <a:endParaRPr lang="en-GB" noProof="0"/>
          </a:p>
        </p:txBody>
      </p:sp>
    </p:spTree>
    <p:extLst>
      <p:ext uri="{BB962C8B-B14F-4D97-AF65-F5344CB8AC3E}">
        <p14:creationId xmlns:p14="http://schemas.microsoft.com/office/powerpoint/2010/main" val="39480212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2A64AD-2530-4DFF-8FAA-D42BF483CF81}" type="slidenum">
              <a:rPr lang="en-GB" smtClean="0"/>
              <a:t>1</a:t>
            </a:fld>
            <a:endParaRPr lang="en-GB"/>
          </a:p>
        </p:txBody>
      </p:sp>
    </p:spTree>
    <p:extLst>
      <p:ext uri="{BB962C8B-B14F-4D97-AF65-F5344CB8AC3E}">
        <p14:creationId xmlns:p14="http://schemas.microsoft.com/office/powerpoint/2010/main" val="3341096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2A64AD-2530-4DFF-8FAA-D42BF483CF81}" type="slidenum">
              <a:rPr lang="en-GB" noProof="0" smtClean="0"/>
              <a:t>3</a:t>
            </a:fld>
            <a:endParaRPr lang="en-GB" noProof="0"/>
          </a:p>
        </p:txBody>
      </p:sp>
    </p:spTree>
    <p:extLst>
      <p:ext uri="{BB962C8B-B14F-4D97-AF65-F5344CB8AC3E}">
        <p14:creationId xmlns:p14="http://schemas.microsoft.com/office/powerpoint/2010/main" val="4175824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2A64AD-2530-4DFF-8FAA-D42BF483CF81}" type="slidenum">
              <a:rPr lang="en-GB" noProof="0" smtClean="0"/>
              <a:t>4</a:t>
            </a:fld>
            <a:endParaRPr lang="en-GB" noProof="0"/>
          </a:p>
        </p:txBody>
      </p:sp>
    </p:spTree>
    <p:extLst>
      <p:ext uri="{BB962C8B-B14F-4D97-AF65-F5344CB8AC3E}">
        <p14:creationId xmlns:p14="http://schemas.microsoft.com/office/powerpoint/2010/main" val="295570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2A64AD-2530-4DFF-8FAA-D42BF483CF81}" type="slidenum">
              <a:rPr lang="en-GB" noProof="0" smtClean="0"/>
              <a:t>5</a:t>
            </a:fld>
            <a:endParaRPr lang="en-GB" noProof="0"/>
          </a:p>
        </p:txBody>
      </p:sp>
    </p:spTree>
    <p:extLst>
      <p:ext uri="{BB962C8B-B14F-4D97-AF65-F5344CB8AC3E}">
        <p14:creationId xmlns:p14="http://schemas.microsoft.com/office/powerpoint/2010/main" val="1388295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2A64AD-2530-4DFF-8FAA-D42BF483CF81}" type="slidenum">
              <a:rPr lang="en-GB" noProof="0" smtClean="0"/>
              <a:t>6</a:t>
            </a:fld>
            <a:endParaRPr lang="en-GB" noProof="0"/>
          </a:p>
        </p:txBody>
      </p:sp>
    </p:spTree>
    <p:extLst>
      <p:ext uri="{BB962C8B-B14F-4D97-AF65-F5344CB8AC3E}">
        <p14:creationId xmlns:p14="http://schemas.microsoft.com/office/powerpoint/2010/main" val="637330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2A64AD-2530-4DFF-8FAA-D42BF483CF81}" type="slidenum">
              <a:rPr lang="en-GB" noProof="0" smtClean="0"/>
              <a:t>8</a:t>
            </a:fld>
            <a:endParaRPr lang="en-GB" noProof="0"/>
          </a:p>
        </p:txBody>
      </p:sp>
    </p:spTree>
    <p:extLst>
      <p:ext uri="{BB962C8B-B14F-4D97-AF65-F5344CB8AC3E}">
        <p14:creationId xmlns:p14="http://schemas.microsoft.com/office/powerpoint/2010/main" val="1998567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2A64AD-2530-4DFF-8FAA-D42BF483CF81}" type="slidenum">
              <a:rPr lang="en-GB" noProof="0" smtClean="0"/>
              <a:t>9</a:t>
            </a:fld>
            <a:endParaRPr lang="en-GB" noProof="0"/>
          </a:p>
        </p:txBody>
      </p:sp>
    </p:spTree>
    <p:extLst>
      <p:ext uri="{BB962C8B-B14F-4D97-AF65-F5344CB8AC3E}">
        <p14:creationId xmlns:p14="http://schemas.microsoft.com/office/powerpoint/2010/main" val="228115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2A64AD-2530-4DFF-8FAA-D42BF483CF81}" type="slidenum">
              <a:rPr lang="en-GB" noProof="0" smtClean="0"/>
              <a:t>10</a:t>
            </a:fld>
            <a:endParaRPr lang="en-GB" noProof="0"/>
          </a:p>
        </p:txBody>
      </p:sp>
    </p:spTree>
    <p:extLst>
      <p:ext uri="{BB962C8B-B14F-4D97-AF65-F5344CB8AC3E}">
        <p14:creationId xmlns:p14="http://schemas.microsoft.com/office/powerpoint/2010/main" val="469558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2A64AD-2530-4DFF-8FAA-D42BF483CF81}" type="slidenum">
              <a:rPr lang="en-GB" noProof="0" smtClean="0"/>
              <a:t>15</a:t>
            </a:fld>
            <a:endParaRPr lang="en-GB" noProof="0"/>
          </a:p>
        </p:txBody>
      </p:sp>
    </p:spTree>
    <p:extLst>
      <p:ext uri="{BB962C8B-B14F-4D97-AF65-F5344CB8AC3E}">
        <p14:creationId xmlns:p14="http://schemas.microsoft.com/office/powerpoint/2010/main" val="6768027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rtlCol="0" anchor="b">
            <a:normAutofit/>
          </a:bodyPr>
          <a:lstStyle>
            <a:lvl1pPr algn="l">
              <a:defRPr sz="6600"/>
            </a:lvl1pPr>
          </a:lstStyle>
          <a:p>
            <a:pPr rtl="0"/>
            <a:r>
              <a:rPr lang="en-GB" noProof="0"/>
              <a:t>Click to edit Master title style</a:t>
            </a:r>
          </a:p>
        </p:txBody>
      </p:sp>
      <p:sp>
        <p:nvSpPr>
          <p:cNvPr id="3" name="Subtitle 2"/>
          <p:cNvSpPr>
            <a:spLocks noGrp="1"/>
          </p:cNvSpPr>
          <p:nvPr>
            <p:ph type="subTitle" idx="1"/>
          </p:nvPr>
        </p:nvSpPr>
        <p:spPr>
          <a:xfrm>
            <a:off x="2417780" y="3531204"/>
            <a:ext cx="8637072" cy="977621"/>
          </a:xfrm>
        </p:spPr>
        <p:txBody>
          <a:bodyPr tIns="91440" bIns="91440" rtlCol="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
        <p:nvSpPr>
          <p:cNvPr id="4" name="Date Placeholder 3"/>
          <p:cNvSpPr>
            <a:spLocks noGrp="1"/>
          </p:cNvSpPr>
          <p:nvPr>
            <p:ph type="dt" sz="half" idx="10"/>
          </p:nvPr>
        </p:nvSpPr>
        <p:spPr/>
        <p:txBody>
          <a:bodyPr rtlCol="0"/>
          <a:lstStyle/>
          <a:p>
            <a:pPr rtl="0"/>
            <a:fld id="{9090987D-47D0-402B-96DE-E0A32AD146E1}" type="datetime1">
              <a:rPr lang="en-GB" noProof="0" smtClean="0"/>
              <a:t>25/12/2021</a:t>
            </a:fld>
            <a:endParaRPr lang="en-GB" noProof="0"/>
          </a:p>
        </p:txBody>
      </p:sp>
      <p:sp>
        <p:nvSpPr>
          <p:cNvPr id="5" name="Footer Placeholder 4"/>
          <p:cNvSpPr>
            <a:spLocks noGrp="1"/>
          </p:cNvSpPr>
          <p:nvPr>
            <p:ph type="ftr" sz="quarter" idx="11"/>
          </p:nvPr>
        </p:nvSpPr>
        <p:spPr>
          <a:xfrm>
            <a:off x="2416500" y="329307"/>
            <a:ext cx="4973915" cy="309201"/>
          </a:xfrm>
        </p:spPr>
        <p:txBody>
          <a:bodyPr rtlCol="0"/>
          <a:lstStyle/>
          <a:p>
            <a:pPr rtl="0"/>
            <a:endParaRPr lang="en-GB" noProof="0"/>
          </a:p>
        </p:txBody>
      </p:sp>
      <p:sp>
        <p:nvSpPr>
          <p:cNvPr id="6" name="Slide Number Placeholder 5"/>
          <p:cNvSpPr>
            <a:spLocks noGrp="1"/>
          </p:cNvSpPr>
          <p:nvPr>
            <p:ph type="sldNum" sz="quarter" idx="12"/>
          </p:nvPr>
        </p:nvSpPr>
        <p:spPr>
          <a:xfrm>
            <a:off x="1437664" y="798973"/>
            <a:ext cx="811019" cy="503578"/>
          </a:xfrm>
        </p:spPr>
        <p:txBody>
          <a:bodyPr rtlCol="0"/>
          <a:lstStyle/>
          <a:p>
            <a:pPr rtl="0"/>
            <a:fld id="{6D22F896-40B5-4ADD-8801-0D06FADFA095}" type="slidenum">
              <a:rPr lang="en-GB" noProof="0" smtClean="0"/>
              <a:t>‹#›</a:t>
            </a:fld>
            <a:endParaRPr lang="en-GB" noProof="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7" name="Picture 6"/>
          <p:cNvPicPr>
            <a:picLocks noChangeAspect="1"/>
          </p:cNvPicPr>
          <p:nvPr userDrawn="1"/>
        </p:nvPicPr>
        <p:blipFill>
          <a:blip r:embed="rId2"/>
          <a:stretch>
            <a:fillRect/>
          </a:stretch>
        </p:blipFill>
        <p:spPr>
          <a:xfrm>
            <a:off x="10375089" y="121205"/>
            <a:ext cx="1359526" cy="1359526"/>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p>
        </p:txBody>
      </p:sp>
      <p:sp>
        <p:nvSpPr>
          <p:cNvPr id="3" name="Vertical Text Placeholder 2"/>
          <p:cNvSpPr>
            <a:spLocks noGrp="1"/>
          </p:cNvSpPr>
          <p:nvPr>
            <p:ph type="body" orient="vert" idx="1"/>
          </p:nvPr>
        </p:nvSpPr>
        <p:spPr/>
        <p:txBody>
          <a:bodyPr vert="eaVert"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E52FF86A-4C07-466A-9036-3E493E72145F}" type="datetime1">
              <a:rPr lang="en-GB" noProof="0" smtClean="0"/>
              <a:t>25/12/2021</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rtlCol="0"/>
          <a:lstStyle>
            <a:lvl1pPr algn="l">
              <a:defRPr/>
            </a:lvl1pPr>
          </a:lstStyle>
          <a:p>
            <a:pPr rtl="0"/>
            <a:r>
              <a:rPr lang="en-GB" noProof="0"/>
              <a:t>Click to edit Master title style</a:t>
            </a:r>
          </a:p>
        </p:txBody>
      </p:sp>
      <p:sp>
        <p:nvSpPr>
          <p:cNvPr id="3" name="Vertical Text Placeholder 2"/>
          <p:cNvSpPr>
            <a:spLocks noGrp="1"/>
          </p:cNvSpPr>
          <p:nvPr>
            <p:ph type="body" orient="vert" idx="1"/>
          </p:nvPr>
        </p:nvSpPr>
        <p:spPr>
          <a:xfrm>
            <a:off x="1444672" y="798973"/>
            <a:ext cx="7828830" cy="4659889"/>
          </a:xfrm>
        </p:spPr>
        <p:txBody>
          <a:bodyPr vert="eaVert"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05421C4C-E19D-4219-A804-0FB628A9D745}" type="datetime1">
              <a:rPr lang="en-GB" noProof="0" smtClean="0"/>
              <a:t>25/12/2021</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p>
        </p:txBody>
      </p:sp>
      <p:sp>
        <p:nvSpPr>
          <p:cNvPr id="3" name="Content Placeholder 2"/>
          <p:cNvSpPr>
            <a:spLocks noGrp="1"/>
          </p:cNvSpPr>
          <p:nvPr>
            <p:ph idx="1"/>
          </p:nvPr>
        </p:nvSpPr>
        <p:spPr/>
        <p:txBody>
          <a:bodyPr rtlCol="0" anchor="t"/>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66A3F2DC-9CE6-45BB-9AC5-30D691C62390}" type="datetime1">
              <a:rPr lang="en-GB" noProof="0" smtClean="0"/>
              <a:t>25/12/2021</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cxnSp>
        <p:nvCxnSpPr>
          <p:cNvPr id="33" name="Straight Connector 32"/>
          <p:cNvCxnSpPr/>
          <p:nvPr/>
        </p:nvCxnSpPr>
        <p:spPr>
          <a:xfrm>
            <a:off x="1453896" y="1847088"/>
            <a:ext cx="9607522" cy="0"/>
          </a:xfrm>
          <a:prstGeom prst="line">
            <a:avLst/>
          </a:prstGeom>
          <a:ln w="31750">
            <a:noFill/>
          </a:ln>
        </p:spPr>
        <p:style>
          <a:lnRef idx="3">
            <a:schemeClr val="accent1"/>
          </a:lnRef>
          <a:fillRef idx="0">
            <a:schemeClr val="accent1"/>
          </a:fillRef>
          <a:effectRef idx="2">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35022" y="-117334"/>
            <a:ext cx="1360664" cy="1360664"/>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rtlCol="0" anchor="b">
            <a:normAutofit/>
          </a:bodyPr>
          <a:lstStyle>
            <a:lvl1pPr algn="l">
              <a:defRPr sz="3600"/>
            </a:lvl1pPr>
          </a:lstStyle>
          <a:p>
            <a:pPr rtl="0"/>
            <a:r>
              <a:rPr lang="en-GB" noProof="0"/>
              <a:t>Click to edit Master title style</a:t>
            </a:r>
          </a:p>
        </p:txBody>
      </p:sp>
      <p:sp>
        <p:nvSpPr>
          <p:cNvPr id="3" name="Text Placeholder 2"/>
          <p:cNvSpPr>
            <a:spLocks noGrp="1"/>
          </p:cNvSpPr>
          <p:nvPr>
            <p:ph type="body" idx="1"/>
          </p:nvPr>
        </p:nvSpPr>
        <p:spPr>
          <a:xfrm>
            <a:off x="1454239" y="3806195"/>
            <a:ext cx="8630446" cy="1012929"/>
          </a:xfrm>
        </p:spPr>
        <p:txBody>
          <a:bodyPr tIns="91440" rtlCol="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noProof="0"/>
              <a:t>Click to edit Master text styles</a:t>
            </a:r>
          </a:p>
        </p:txBody>
      </p:sp>
      <p:sp>
        <p:nvSpPr>
          <p:cNvPr id="4" name="Date Placeholder 3"/>
          <p:cNvSpPr>
            <a:spLocks noGrp="1"/>
          </p:cNvSpPr>
          <p:nvPr>
            <p:ph type="dt" sz="half" idx="10"/>
          </p:nvPr>
        </p:nvSpPr>
        <p:spPr/>
        <p:txBody>
          <a:bodyPr rtlCol="0"/>
          <a:lstStyle/>
          <a:p>
            <a:pPr rtl="0"/>
            <a:fld id="{39407FBD-926E-4B82-9753-B2AD707AA8ED}" type="datetime1">
              <a:rPr lang="en-GB" noProof="0" smtClean="0"/>
              <a:t>25/12/2021</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rtlCol="0"/>
          <a:lstStyle/>
          <a:p>
            <a:pPr rtl="0"/>
            <a:r>
              <a:rPr lang="en-GB" noProof="0"/>
              <a:t>Click to edit Master title style</a:t>
            </a:r>
          </a:p>
        </p:txBody>
      </p:sp>
      <p:sp>
        <p:nvSpPr>
          <p:cNvPr id="3" name="Content Placeholder 2"/>
          <p:cNvSpPr>
            <a:spLocks noGrp="1"/>
          </p:cNvSpPr>
          <p:nvPr>
            <p:ph sz="half" idx="1"/>
          </p:nvPr>
        </p:nvSpPr>
        <p:spPr>
          <a:xfrm>
            <a:off x="1447331" y="2010878"/>
            <a:ext cx="4645152" cy="3448595"/>
          </a:xfrm>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Content Placeholder 3"/>
          <p:cNvSpPr>
            <a:spLocks noGrp="1"/>
          </p:cNvSpPr>
          <p:nvPr>
            <p:ph sz="half" idx="2"/>
          </p:nvPr>
        </p:nvSpPr>
        <p:spPr>
          <a:xfrm>
            <a:off x="6413771" y="2017343"/>
            <a:ext cx="4645152" cy="3441520"/>
          </a:xfrm>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Date Placeholder 4"/>
          <p:cNvSpPr>
            <a:spLocks noGrp="1"/>
          </p:cNvSpPr>
          <p:nvPr>
            <p:ph type="dt" sz="half" idx="10"/>
          </p:nvPr>
        </p:nvSpPr>
        <p:spPr/>
        <p:txBody>
          <a:bodyPr rtlCol="0"/>
          <a:lstStyle/>
          <a:p>
            <a:pPr rtl="0"/>
            <a:fld id="{D13BE98E-D2F1-46E8-89C1-2BB0E688BA5E}" type="datetime1">
              <a:rPr lang="en-GB" noProof="0" smtClean="0"/>
              <a:t>25/12/2021</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rtlCol="0"/>
          <a:lstStyle/>
          <a:p>
            <a:pPr rtl="0"/>
            <a:r>
              <a:rPr lang="en-GB" noProof="0"/>
              <a:t>Click to edit Master title style</a:t>
            </a:r>
          </a:p>
        </p:txBody>
      </p:sp>
      <p:sp>
        <p:nvSpPr>
          <p:cNvPr id="3" name="Text Placeholder 2"/>
          <p:cNvSpPr>
            <a:spLocks noGrp="1"/>
          </p:cNvSpPr>
          <p:nvPr>
            <p:ph type="body" idx="1"/>
          </p:nvPr>
        </p:nvSpPr>
        <p:spPr>
          <a:xfrm>
            <a:off x="1447191" y="2019549"/>
            <a:ext cx="4645152" cy="801943"/>
          </a:xfrm>
        </p:spPr>
        <p:txBody>
          <a:bodyPr rtlCol="0"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4" name="Content Placeholder 3"/>
          <p:cNvSpPr>
            <a:spLocks noGrp="1"/>
          </p:cNvSpPr>
          <p:nvPr>
            <p:ph sz="half" idx="2"/>
          </p:nvPr>
        </p:nvSpPr>
        <p:spPr>
          <a:xfrm>
            <a:off x="1447191" y="2824269"/>
            <a:ext cx="4645152" cy="2644457"/>
          </a:xfrm>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p:cNvSpPr>
            <a:spLocks noGrp="1"/>
          </p:cNvSpPr>
          <p:nvPr>
            <p:ph type="body" sz="quarter" idx="3"/>
          </p:nvPr>
        </p:nvSpPr>
        <p:spPr>
          <a:xfrm>
            <a:off x="6412362" y="2023003"/>
            <a:ext cx="4645152" cy="802237"/>
          </a:xfrm>
        </p:spPr>
        <p:txBody>
          <a:bodyPr rtlCol="0"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6" name="Content Placeholder 5"/>
          <p:cNvSpPr>
            <a:spLocks noGrp="1"/>
          </p:cNvSpPr>
          <p:nvPr>
            <p:ph sz="quarter" idx="4"/>
          </p:nvPr>
        </p:nvSpPr>
        <p:spPr>
          <a:xfrm>
            <a:off x="6412362" y="2821491"/>
            <a:ext cx="4645152" cy="2637371"/>
          </a:xfrm>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7" name="Date Placeholder 6"/>
          <p:cNvSpPr>
            <a:spLocks noGrp="1"/>
          </p:cNvSpPr>
          <p:nvPr>
            <p:ph type="dt" sz="half" idx="10"/>
          </p:nvPr>
        </p:nvSpPr>
        <p:spPr/>
        <p:txBody>
          <a:bodyPr rtlCol="0"/>
          <a:lstStyle/>
          <a:p>
            <a:pPr rtl="0"/>
            <a:fld id="{323CE2EB-862E-41BC-802E-5F3949C067FC}" type="datetime1">
              <a:rPr lang="en-GB" noProof="0" smtClean="0"/>
              <a:t>25/12/2021</a:t>
            </a:fld>
            <a:endParaRPr lang="en-GB" noProof="0"/>
          </a:p>
        </p:txBody>
      </p:sp>
      <p:sp>
        <p:nvSpPr>
          <p:cNvPr id="8" name="Footer Placeholder 7"/>
          <p:cNvSpPr>
            <a:spLocks noGrp="1"/>
          </p:cNvSpPr>
          <p:nvPr>
            <p:ph type="ftr" sz="quarter" idx="11"/>
          </p:nvPr>
        </p:nvSpPr>
        <p:spPr/>
        <p:txBody>
          <a:bodyPr rtlCol="0"/>
          <a:lstStyle/>
          <a:p>
            <a:pPr rtl="0"/>
            <a:endParaRPr lang="en-GB" noProof="0"/>
          </a:p>
        </p:txBody>
      </p:sp>
      <p:sp>
        <p:nvSpPr>
          <p:cNvPr id="9" name="Slide Number Placeholder 8"/>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p>
        </p:txBody>
      </p:sp>
      <p:sp>
        <p:nvSpPr>
          <p:cNvPr id="3" name="Date Placeholder 2"/>
          <p:cNvSpPr>
            <a:spLocks noGrp="1"/>
          </p:cNvSpPr>
          <p:nvPr>
            <p:ph type="dt" sz="half" idx="10"/>
          </p:nvPr>
        </p:nvSpPr>
        <p:spPr/>
        <p:txBody>
          <a:bodyPr rtlCol="0"/>
          <a:lstStyle/>
          <a:p>
            <a:pPr rtl="0"/>
            <a:fld id="{01352E18-C2BE-4273-99D2-FF7AA1B877AB}" type="datetime1">
              <a:rPr lang="en-GB" noProof="0" smtClean="0"/>
              <a:t>25/12/2021</a:t>
            </a:fld>
            <a:endParaRPr lang="en-GB" noProof="0"/>
          </a:p>
        </p:txBody>
      </p:sp>
      <p:sp>
        <p:nvSpPr>
          <p:cNvPr id="4" name="Footer Placeholder 3"/>
          <p:cNvSpPr>
            <a:spLocks noGrp="1"/>
          </p:cNvSpPr>
          <p:nvPr>
            <p:ph type="ftr" sz="quarter" idx="11"/>
          </p:nvPr>
        </p:nvSpPr>
        <p:spPr/>
        <p:txBody>
          <a:bodyPr rtlCol="0"/>
          <a:lstStyle/>
          <a:p>
            <a:pPr rtl="0"/>
            <a:endParaRPr lang="en-GB" noProof="0"/>
          </a:p>
        </p:txBody>
      </p:sp>
      <p:sp>
        <p:nvSpPr>
          <p:cNvPr id="5" name="Slide Number Placeholder 4"/>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7760473D-06DF-4867-85F6-D662C30DFA13}" type="datetime1">
              <a:rPr lang="en-GB" noProof="0" smtClean="0"/>
              <a:t>25/12/2021</a:t>
            </a:fld>
            <a:endParaRPr lang="en-GB" noProof="0"/>
          </a:p>
        </p:txBody>
      </p:sp>
      <p:sp>
        <p:nvSpPr>
          <p:cNvPr id="3" name="Footer Placeholder 2"/>
          <p:cNvSpPr>
            <a:spLocks noGrp="1"/>
          </p:cNvSpPr>
          <p:nvPr>
            <p:ph type="ftr" sz="quarter" idx="11"/>
          </p:nvPr>
        </p:nvSpPr>
        <p:spPr/>
        <p:txBody>
          <a:bodyPr rtlCol="0"/>
          <a:lstStyle/>
          <a:p>
            <a:pPr rtl="0"/>
            <a:endParaRPr lang="en-GB" noProof="0"/>
          </a:p>
        </p:txBody>
      </p:sp>
      <p:sp>
        <p:nvSpPr>
          <p:cNvPr id="4" name="Slide Number Placeholder 3"/>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rtlCol="0" anchor="b">
            <a:normAutofit/>
          </a:bodyPr>
          <a:lstStyle>
            <a:lvl1pPr algn="l">
              <a:defRPr sz="2400"/>
            </a:lvl1pPr>
          </a:lstStyle>
          <a:p>
            <a:pPr rtl="0"/>
            <a:r>
              <a:rPr lang="en-GB" noProof="0"/>
              <a:t>Click to edit Master title style</a:t>
            </a:r>
          </a:p>
        </p:txBody>
      </p:sp>
      <p:sp>
        <p:nvSpPr>
          <p:cNvPr id="3" name="Content Placeholder 2"/>
          <p:cNvSpPr>
            <a:spLocks noGrp="1"/>
          </p:cNvSpPr>
          <p:nvPr>
            <p:ph idx="1"/>
          </p:nvPr>
        </p:nvSpPr>
        <p:spPr>
          <a:xfrm>
            <a:off x="5043714" y="798974"/>
            <a:ext cx="6012470" cy="4658826"/>
          </a:xfrm>
        </p:spPr>
        <p:txBody>
          <a:bodyPr rtlCol="0" anchor="ct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Text Placeholder 3"/>
          <p:cNvSpPr>
            <a:spLocks noGrp="1"/>
          </p:cNvSpPr>
          <p:nvPr>
            <p:ph type="body" sz="half" idx="2"/>
          </p:nvPr>
        </p:nvSpPr>
        <p:spPr>
          <a:xfrm>
            <a:off x="1444671" y="3205491"/>
            <a:ext cx="3275013" cy="2248181"/>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
        <p:nvSpPr>
          <p:cNvPr id="5" name="Date Placeholder 4"/>
          <p:cNvSpPr>
            <a:spLocks noGrp="1"/>
          </p:cNvSpPr>
          <p:nvPr>
            <p:ph type="dt" sz="half" idx="10"/>
          </p:nvPr>
        </p:nvSpPr>
        <p:spPr/>
        <p:txBody>
          <a:bodyPr rtlCol="0"/>
          <a:lstStyle/>
          <a:p>
            <a:pPr rtl="0"/>
            <a:fld id="{47B9F554-D3AC-491F-8843-7DE46496AEF3}" type="datetime1">
              <a:rPr lang="en-GB" noProof="0" smtClean="0"/>
              <a:t>25/12/2021</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rtlCol="0" anchor="b">
            <a:normAutofit/>
          </a:bodyPr>
          <a:lstStyle>
            <a:lvl1pPr>
              <a:defRPr sz="3200"/>
            </a:lvl1pPr>
          </a:lstStyle>
          <a:p>
            <a:pPr rtl="0"/>
            <a:r>
              <a:rPr lang="en-GB" noProof="0"/>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rtlCol="0"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noProof="0"/>
              <a:t>Click icon to add picture</a:t>
            </a:r>
          </a:p>
        </p:txBody>
      </p:sp>
      <p:sp>
        <p:nvSpPr>
          <p:cNvPr id="4" name="Text Placeholder 3"/>
          <p:cNvSpPr>
            <a:spLocks noGrp="1"/>
          </p:cNvSpPr>
          <p:nvPr>
            <p:ph type="body" sz="half" idx="2"/>
          </p:nvPr>
        </p:nvSpPr>
        <p:spPr>
          <a:xfrm>
            <a:off x="1450329" y="3145992"/>
            <a:ext cx="5524404" cy="2003742"/>
          </a:xfrm>
        </p:spPr>
        <p:txBody>
          <a:bodyPr rtlCol="0">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
        <p:nvSpPr>
          <p:cNvPr id="5" name="Date Placeholder 4"/>
          <p:cNvSpPr>
            <a:spLocks noGrp="1"/>
          </p:cNvSpPr>
          <p:nvPr>
            <p:ph type="dt" sz="half" idx="10"/>
          </p:nvPr>
        </p:nvSpPr>
        <p:spPr>
          <a:xfrm>
            <a:off x="1447382" y="5469856"/>
            <a:ext cx="5527351" cy="320123"/>
          </a:xfrm>
        </p:spPr>
        <p:txBody>
          <a:bodyPr rtlCol="0"/>
          <a:lstStyle>
            <a:lvl1pPr algn="l">
              <a:defRPr/>
            </a:lvl1pPr>
          </a:lstStyle>
          <a:p>
            <a:pPr rtl="0"/>
            <a:fld id="{BE449E18-83F2-4430-AFCD-43CA933C8070}" type="datetime1">
              <a:rPr lang="en-GB" noProof="0" smtClean="0"/>
              <a:t>25/12/2021</a:t>
            </a:fld>
            <a:endParaRPr lang="en-GB" noProof="0"/>
          </a:p>
        </p:txBody>
      </p:sp>
      <p:sp>
        <p:nvSpPr>
          <p:cNvPr id="6" name="Footer Placeholder 5"/>
          <p:cNvSpPr>
            <a:spLocks noGrp="1"/>
          </p:cNvSpPr>
          <p:nvPr>
            <p:ph type="ftr" sz="quarter" idx="11"/>
          </p:nvPr>
        </p:nvSpPr>
        <p:spPr>
          <a:xfrm>
            <a:off x="1447382" y="318640"/>
            <a:ext cx="5541004" cy="320931"/>
          </a:xfrm>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5266227"/>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pPr rtl="0"/>
            <a:r>
              <a:rPr lang="en-GB" noProof="0"/>
              <a:t>Click to edit Master title style</a:t>
            </a:r>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rtl="0"/>
            <a:fld id="{C955BE79-A457-4079-B8A4-ED2BED4AAC17}" type="datetime1">
              <a:rPr lang="en-GB" noProof="0" smtClean="0"/>
              <a:t>25/12/2021</a:t>
            </a:fld>
            <a:endParaRPr lang="en-GB" noProof="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rtl="0"/>
            <a:endParaRPr lang="en-GB" noProof="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pPr rtl="0"/>
            <a:fld id="{6D22F896-40B5-4ADD-8801-0D06FADFA095}" type="slidenum">
              <a:rPr lang="en-GB" noProof="0" smtClean="0"/>
              <a:pPr/>
              <a:t>‹#›</a:t>
            </a:fld>
            <a:endParaRPr lang="en-GB" noProof="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chart" Target="../charts/char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7781" y="2083888"/>
            <a:ext cx="9759453" cy="1345112"/>
          </a:xfrm>
        </p:spPr>
        <p:txBody>
          <a:bodyPr rtlCol="0">
            <a:normAutofit/>
          </a:bodyPr>
          <a:lstStyle/>
          <a:p>
            <a:r>
              <a:rPr lang="en-GB" sz="4400" b="1" dirty="0">
                <a:solidFill>
                  <a:srgbClr val="00B0F0"/>
                </a:solidFill>
                <a:latin typeface="Times New Roman" panose="02020603050405020304" pitchFamily="18" charset="0"/>
                <a:cs typeface="Times New Roman" panose="02020603050405020304" pitchFamily="18" charset="0"/>
              </a:rPr>
              <a:t>SBC MEMO Data Analysis</a:t>
            </a:r>
          </a:p>
        </p:txBody>
      </p:sp>
      <p:sp>
        <p:nvSpPr>
          <p:cNvPr id="3" name="Subtitle 2"/>
          <p:cNvSpPr>
            <a:spLocks noGrp="1"/>
          </p:cNvSpPr>
          <p:nvPr>
            <p:ph type="subTitle" idx="1"/>
          </p:nvPr>
        </p:nvSpPr>
        <p:spPr>
          <a:xfrm>
            <a:off x="2417781" y="3690861"/>
            <a:ext cx="8637072" cy="1882625"/>
          </a:xfrm>
        </p:spPr>
        <p:txBody>
          <a:bodyPr rtlCol="0"/>
          <a:lstStyle/>
          <a:p>
            <a:pPr rtl="0"/>
            <a:r>
              <a:rPr lang="en-GB" b="1" dirty="0">
                <a:solidFill>
                  <a:srgbClr val="7030A0"/>
                </a:solidFill>
                <a:latin typeface="Times New Roman" panose="02020603050405020304" pitchFamily="18" charset="0"/>
                <a:cs typeface="Times New Roman" panose="02020603050405020304" pitchFamily="18" charset="0"/>
              </a:rPr>
              <a:t>Sumaiya Islam Sharifa</a:t>
            </a:r>
          </a:p>
        </p:txBody>
      </p:sp>
    </p:spTree>
    <p:extLst>
      <p:ext uri="{BB962C8B-B14F-4D97-AF65-F5344CB8AC3E}">
        <p14:creationId xmlns:p14="http://schemas.microsoft.com/office/powerpoint/2010/main" val="128632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6869A07-FC14-444B-9970-79BA6ABC1FF5}"/>
              </a:ext>
            </a:extLst>
          </p:cNvPr>
          <p:cNvGraphicFramePr>
            <a:graphicFrameLocks/>
          </p:cNvGraphicFramePr>
          <p:nvPr>
            <p:extLst>
              <p:ext uri="{D42A27DB-BD31-4B8C-83A1-F6EECF244321}">
                <p14:modId xmlns:p14="http://schemas.microsoft.com/office/powerpoint/2010/main" val="811323015"/>
              </p:ext>
            </p:extLst>
          </p:nvPr>
        </p:nvGraphicFramePr>
        <p:xfrm>
          <a:off x="-1" y="1352550"/>
          <a:ext cx="5822303" cy="55054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06869A07-FC14-444B-9970-79BA6ABC1FF5}"/>
              </a:ext>
            </a:extLst>
          </p:cNvPr>
          <p:cNvGraphicFramePr>
            <a:graphicFrameLocks/>
          </p:cNvGraphicFramePr>
          <p:nvPr>
            <p:extLst>
              <p:ext uri="{D42A27DB-BD31-4B8C-83A1-F6EECF244321}">
                <p14:modId xmlns:p14="http://schemas.microsoft.com/office/powerpoint/2010/main" val="1963739072"/>
              </p:ext>
            </p:extLst>
          </p:nvPr>
        </p:nvGraphicFramePr>
        <p:xfrm>
          <a:off x="0" y="1162050"/>
          <a:ext cx="5772150" cy="55054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3A320D86-F90F-443D-BCB4-D0CCC447C27C}"/>
              </a:ext>
            </a:extLst>
          </p:cNvPr>
          <p:cNvGraphicFramePr>
            <a:graphicFrameLocks/>
          </p:cNvGraphicFramePr>
          <p:nvPr>
            <p:extLst>
              <p:ext uri="{D42A27DB-BD31-4B8C-83A1-F6EECF244321}">
                <p14:modId xmlns:p14="http://schemas.microsoft.com/office/powerpoint/2010/main" val="886385518"/>
              </p:ext>
            </p:extLst>
          </p:nvPr>
        </p:nvGraphicFramePr>
        <p:xfrm>
          <a:off x="5848350" y="1047750"/>
          <a:ext cx="6343650" cy="58102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29800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1DE185F-7CF2-46E4-B9F6-E2E5A0BB5A4A}"/>
              </a:ext>
            </a:extLst>
          </p:cNvPr>
          <p:cNvSpPr txBox="1"/>
          <p:nvPr/>
        </p:nvSpPr>
        <p:spPr>
          <a:xfrm>
            <a:off x="807720" y="341762"/>
            <a:ext cx="9525903"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ea typeface="Adobe Gothic Std B" panose="020B0800000000000000" pitchFamily="34" charset="-128"/>
                <a:cs typeface="Times New Roman" panose="02020603050405020304" pitchFamily="18" charset="0"/>
              </a:rPr>
              <a:t>COMPARISON AMONG  DOCTOR, BANKER, TEACHER, NON CADRE 9-10</a:t>
            </a:r>
            <a:r>
              <a:rPr lang="en-US" b="1" baseline="30000" dirty="0">
                <a:solidFill>
                  <a:srgbClr val="FF0000"/>
                </a:solidFill>
                <a:latin typeface="Times New Roman" panose="02020603050405020304" pitchFamily="18" charset="0"/>
                <a:ea typeface="Adobe Gothic Std B" panose="020B0800000000000000" pitchFamily="34" charset="-128"/>
                <a:cs typeface="Times New Roman" panose="02020603050405020304" pitchFamily="18" charset="0"/>
              </a:rPr>
              <a:t>TH</a:t>
            </a:r>
            <a:r>
              <a:rPr lang="en-US" b="1" dirty="0">
                <a:solidFill>
                  <a:srgbClr val="FF0000"/>
                </a:solidFill>
                <a:latin typeface="Times New Roman" panose="02020603050405020304" pitchFamily="18" charset="0"/>
                <a:ea typeface="Adobe Gothic Std B" panose="020B0800000000000000" pitchFamily="34" charset="-128"/>
                <a:cs typeface="Times New Roman" panose="02020603050405020304" pitchFamily="18" charset="0"/>
              </a:rPr>
              <a:t> GRADE</a:t>
            </a:r>
            <a:endParaRPr lang="bn-BD" b="1" dirty="0">
              <a:solidFill>
                <a:srgbClr val="FF0000"/>
              </a:solidFill>
              <a:latin typeface="Times New Roman" panose="02020603050405020304" pitchFamily="18" charset="0"/>
              <a:ea typeface="Adobe Gothic Std B" panose="020B0800000000000000" pitchFamily="34" charset="-128"/>
            </a:endParaRPr>
          </a:p>
        </p:txBody>
      </p:sp>
      <p:graphicFrame>
        <p:nvGraphicFramePr>
          <p:cNvPr id="7" name="Chart 6">
            <a:extLst>
              <a:ext uri="{FF2B5EF4-FFF2-40B4-BE49-F238E27FC236}">
                <a16:creationId xmlns:a16="http://schemas.microsoft.com/office/drawing/2014/main" id="{ACD284E5-7C76-4FB0-999E-83E7EEBCF939}"/>
              </a:ext>
            </a:extLst>
          </p:cNvPr>
          <p:cNvGraphicFramePr>
            <a:graphicFrameLocks/>
          </p:cNvGraphicFramePr>
          <p:nvPr>
            <p:extLst>
              <p:ext uri="{D42A27DB-BD31-4B8C-83A1-F6EECF244321}">
                <p14:modId xmlns:p14="http://schemas.microsoft.com/office/powerpoint/2010/main" val="173116872"/>
              </p:ext>
            </p:extLst>
          </p:nvPr>
        </p:nvGraphicFramePr>
        <p:xfrm>
          <a:off x="5956932" y="1067938"/>
          <a:ext cx="6153150" cy="53900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4278581755"/>
              </p:ext>
            </p:extLst>
          </p:nvPr>
        </p:nvGraphicFramePr>
        <p:xfrm>
          <a:off x="0" y="933450"/>
          <a:ext cx="5962650" cy="5524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6486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249AF30B-B9EE-4C72-9AA9-6AC2E25FBCFB}"/>
              </a:ext>
            </a:extLst>
          </p:cNvPr>
          <p:cNvGraphicFramePr>
            <a:graphicFrameLocks/>
          </p:cNvGraphicFramePr>
          <p:nvPr>
            <p:extLst>
              <p:ext uri="{D42A27DB-BD31-4B8C-83A1-F6EECF244321}">
                <p14:modId xmlns:p14="http://schemas.microsoft.com/office/powerpoint/2010/main" val="2595775283"/>
              </p:ext>
            </p:extLst>
          </p:nvPr>
        </p:nvGraphicFramePr>
        <p:xfrm>
          <a:off x="0" y="426720"/>
          <a:ext cx="12192000" cy="6431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288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963" y="210159"/>
            <a:ext cx="10830812" cy="643281"/>
          </a:xfrm>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SBC: PORTFOLIO PERFORMANCE</a:t>
            </a:r>
            <a:endParaRPr lang="en-US" dirty="0">
              <a:solidFill>
                <a:srgbClr val="0070C0"/>
              </a:solidFill>
            </a:endParaRPr>
          </a:p>
        </p:txBody>
      </p:sp>
      <p:graphicFrame>
        <p:nvGraphicFramePr>
          <p:cNvPr id="13" name="Chart 12">
            <a:extLst>
              <a:ext uri="{FF2B5EF4-FFF2-40B4-BE49-F238E27FC236}">
                <a16:creationId xmlns:a16="http://schemas.microsoft.com/office/drawing/2014/main" id="{3A371558-DF32-4E4B-8D7E-D585BF717311}"/>
              </a:ext>
            </a:extLst>
          </p:cNvPr>
          <p:cNvGraphicFramePr>
            <a:graphicFrameLocks/>
          </p:cNvGraphicFramePr>
          <p:nvPr>
            <p:extLst>
              <p:ext uri="{D42A27DB-BD31-4B8C-83A1-F6EECF244321}">
                <p14:modId xmlns:p14="http://schemas.microsoft.com/office/powerpoint/2010/main" val="1919926087"/>
              </p:ext>
            </p:extLst>
          </p:nvPr>
        </p:nvGraphicFramePr>
        <p:xfrm>
          <a:off x="121920" y="1139665"/>
          <a:ext cx="11841480" cy="57183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1929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2F63845F-6805-46A7-A90D-4341636B6F92}"/>
              </a:ext>
            </a:extLst>
          </p:cNvPr>
          <p:cNvGraphicFramePr>
            <a:graphicFrameLocks/>
          </p:cNvGraphicFramePr>
          <p:nvPr>
            <p:extLst>
              <p:ext uri="{D42A27DB-BD31-4B8C-83A1-F6EECF244321}">
                <p14:modId xmlns:p14="http://schemas.microsoft.com/office/powerpoint/2010/main" val="1286611929"/>
              </p:ext>
            </p:extLst>
          </p:nvPr>
        </p:nvGraphicFramePr>
        <p:xfrm>
          <a:off x="236218" y="604360"/>
          <a:ext cx="11696701" cy="59793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50556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5C092-F114-4D31-B5F6-A03FBF099D26}"/>
              </a:ext>
            </a:extLst>
          </p:cNvPr>
          <p:cNvSpPr>
            <a:spLocks noGrp="1"/>
          </p:cNvSpPr>
          <p:nvPr>
            <p:ph type="title"/>
          </p:nvPr>
        </p:nvSpPr>
        <p:spPr>
          <a:xfrm>
            <a:off x="1364951" y="342420"/>
            <a:ext cx="9603275" cy="1049235"/>
          </a:xfrm>
        </p:spPr>
        <p:txBody>
          <a:bodyPr/>
          <a:lstStyle/>
          <a:p>
            <a:r>
              <a:rPr lang="en-US" b="1" dirty="0">
                <a:latin typeface="Times New Roman" panose="02020603050405020304" pitchFamily="18" charset="0"/>
                <a:cs typeface="Times New Roman" panose="02020603050405020304" pitchFamily="18" charset="0"/>
              </a:rPr>
              <a:t>Major Findings</a:t>
            </a:r>
            <a:endParaRPr lang="bn-BD" b="1" dirty="0">
              <a:latin typeface="Times New Roman" panose="02020603050405020304" pitchFamily="18" charset="0"/>
            </a:endParaRPr>
          </a:p>
        </p:txBody>
      </p:sp>
      <p:sp>
        <p:nvSpPr>
          <p:cNvPr id="3" name="Content Placeholder 2">
            <a:extLst>
              <a:ext uri="{FF2B5EF4-FFF2-40B4-BE49-F238E27FC236}">
                <a16:creationId xmlns:a16="http://schemas.microsoft.com/office/drawing/2014/main" id="{A1BF6C7B-044E-4B88-B766-13C372A70279}"/>
              </a:ext>
            </a:extLst>
          </p:cNvPr>
          <p:cNvSpPr>
            <a:spLocks noGrp="1"/>
          </p:cNvSpPr>
          <p:nvPr>
            <p:ph idx="1"/>
          </p:nvPr>
        </p:nvSpPr>
        <p:spPr>
          <a:xfrm>
            <a:off x="502920" y="1391656"/>
            <a:ext cx="11323319" cy="4780544"/>
          </a:xfrm>
        </p:spPr>
        <p:txBody>
          <a:bodyPr>
            <a:normAutofit/>
          </a:bodyPr>
          <a:lstStyle/>
          <a:p>
            <a:pPr lvl="0" algn="just">
              <a:buClr>
                <a:srgbClr val="0070C0"/>
              </a:buClr>
              <a:buSzPct val="115000"/>
            </a:pPr>
            <a:r>
              <a:rPr lang="en-US" b="1" dirty="0">
                <a:latin typeface="Times New Roman" panose="02020603050405020304" pitchFamily="18" charset="0"/>
                <a:ea typeface="Adobe Fan Heiti Std B" panose="020B0700000000000000" pitchFamily="34" charset="-128"/>
                <a:cs typeface="Times New Roman" panose="02020603050405020304" pitchFamily="18" charset="0"/>
              </a:rPr>
              <a:t>File processing data are not organized according to Memo, difficult to find the exact data for certain memo. To find the data need to depend on the keyword which is not giving actual result all the time since different analyst write in different way. Hence accuracy of the report suffers.</a:t>
            </a:r>
          </a:p>
          <a:p>
            <a:pPr lvl="0" algn="just">
              <a:buClr>
                <a:srgbClr val="0070C0"/>
              </a:buClr>
            </a:pPr>
            <a:endParaRPr lang="en-US" b="1" dirty="0">
              <a:latin typeface="Times New Roman" panose="02020603050405020304" pitchFamily="18" charset="0"/>
              <a:ea typeface="Adobe Fan Heiti Std B" panose="020B0700000000000000" pitchFamily="34" charset="-128"/>
              <a:cs typeface="Times New Roman" panose="02020603050405020304" pitchFamily="18" charset="0"/>
            </a:endParaRPr>
          </a:p>
          <a:p>
            <a:endParaRPr lang="bn-BD" dirty="0"/>
          </a:p>
        </p:txBody>
      </p:sp>
    </p:spTree>
    <p:extLst>
      <p:ext uri="{BB962C8B-B14F-4D97-AF65-F5344CB8AC3E}">
        <p14:creationId xmlns:p14="http://schemas.microsoft.com/office/powerpoint/2010/main" val="1463974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F85E4-B050-410A-B772-702850A29190}"/>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Recommendation</a:t>
            </a:r>
            <a:endParaRPr lang="bn-BD" b="1" dirty="0">
              <a:latin typeface="Times New Roman" panose="02020603050405020304" pitchFamily="18" charset="0"/>
            </a:endParaRPr>
          </a:p>
        </p:txBody>
      </p:sp>
      <p:sp>
        <p:nvSpPr>
          <p:cNvPr id="3" name="Content Placeholder 2">
            <a:extLst>
              <a:ext uri="{FF2B5EF4-FFF2-40B4-BE49-F238E27FC236}">
                <a16:creationId xmlns:a16="http://schemas.microsoft.com/office/drawing/2014/main" id="{A5098C19-D198-484E-ADB2-748539879B72}"/>
              </a:ext>
            </a:extLst>
          </p:cNvPr>
          <p:cNvSpPr>
            <a:spLocks noGrp="1"/>
          </p:cNvSpPr>
          <p:nvPr>
            <p:ph idx="1"/>
          </p:nvPr>
        </p:nvSpPr>
        <p:spPr/>
        <p:txBody>
          <a:bodyPr>
            <a:normAutofit/>
          </a:bodyPr>
          <a:lstStyle/>
          <a:p>
            <a:pPr lvl="0" algn="just">
              <a:buClr>
                <a:srgbClr val="7030A0"/>
              </a:buClr>
            </a:pPr>
            <a:r>
              <a:rPr lang="en-US" b="1" dirty="0">
                <a:solidFill>
                  <a:schemeClr val="accent6">
                    <a:lumMod val="75000"/>
                  </a:schemeClr>
                </a:solidFill>
                <a:latin typeface="Times New Roman" panose="02020603050405020304" pitchFamily="18" charset="0"/>
                <a:cs typeface="Times New Roman" panose="02020603050405020304" pitchFamily="18" charset="0"/>
              </a:rPr>
              <a:t>For each campaign, fixed keyword must be used by all analysts while writing the comments. Campaign code field can also be used to assign the memo name to each file to ease the filtering of data based on memo.</a:t>
            </a:r>
          </a:p>
          <a:p>
            <a:pPr lvl="0" algn="just">
              <a:buClr>
                <a:srgbClr val="7030A0"/>
              </a:buClr>
            </a:pPr>
            <a:r>
              <a:rPr lang="en-US" sz="2100" b="1" dirty="0">
                <a:solidFill>
                  <a:schemeClr val="accent6">
                    <a:lumMod val="75000"/>
                  </a:schemeClr>
                </a:solidFill>
                <a:latin typeface="Times New Roman" panose="02020603050405020304" pitchFamily="18" charset="0"/>
                <a:cs typeface="Times New Roman" panose="02020603050405020304" pitchFamily="18" charset="0"/>
              </a:rPr>
              <a:t>Analyst may rotate under different supervisor periodically to transfer specific skills, knowledge, and competencies, leading to human capital accumulation.</a:t>
            </a:r>
          </a:p>
          <a:p>
            <a:pPr lvl="0" algn="just">
              <a:buClr>
                <a:srgbClr val="7030A0"/>
              </a:buClr>
            </a:pPr>
            <a:r>
              <a:rPr lang="en-US" b="1" dirty="0">
                <a:solidFill>
                  <a:schemeClr val="accent6">
                    <a:lumMod val="75000"/>
                  </a:schemeClr>
                </a:solidFill>
                <a:latin typeface="Times New Roman" panose="02020603050405020304" pitchFamily="18" charset="0"/>
                <a:cs typeface="Times New Roman" panose="02020603050405020304" pitchFamily="18" charset="0"/>
              </a:rPr>
              <a:t>After developing each memo, a short training needs to provide for business team on every memo to avoid collecting wrong file(s). It will save time for analyst as well as business team. </a:t>
            </a:r>
          </a:p>
          <a:p>
            <a:endParaRPr lang="bn-BD" dirty="0"/>
          </a:p>
        </p:txBody>
      </p:sp>
    </p:spTree>
    <p:extLst>
      <p:ext uri="{BB962C8B-B14F-4D97-AF65-F5344CB8AC3E}">
        <p14:creationId xmlns:p14="http://schemas.microsoft.com/office/powerpoint/2010/main" val="220573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			</a:t>
            </a:r>
            <a:r>
              <a:rPr lang="en-US" sz="6000" dirty="0"/>
              <a:t>ANY QUESTION ?</a:t>
            </a:r>
          </a:p>
        </p:txBody>
      </p:sp>
    </p:spTree>
    <p:extLst>
      <p:ext uri="{BB962C8B-B14F-4D97-AF65-F5344CB8AC3E}">
        <p14:creationId xmlns:p14="http://schemas.microsoft.com/office/powerpoint/2010/main" val="1592649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744BA-5ACA-4DBD-A565-1865A522A3DB}"/>
              </a:ext>
            </a:extLst>
          </p:cNvPr>
          <p:cNvSpPr>
            <a:spLocks noGrp="1"/>
          </p:cNvSpPr>
          <p:nvPr>
            <p:ph type="title"/>
          </p:nvPr>
        </p:nvSpPr>
        <p:spPr/>
        <p:txBody>
          <a:bodyPr/>
          <a:lstStyle/>
          <a:p>
            <a:r>
              <a:rPr lang="en-GB" b="1" dirty="0">
                <a:latin typeface="Times New Roman" panose="02020603050405020304" pitchFamily="18" charset="0"/>
                <a:cs typeface="Times New Roman" panose="02020603050405020304" pitchFamily="18" charset="0"/>
              </a:rPr>
              <a:t>During memo 2021</a:t>
            </a:r>
          </a:p>
        </p:txBody>
      </p:sp>
      <p:sp>
        <p:nvSpPr>
          <p:cNvPr id="3" name="Content Placeholder 2">
            <a:extLst>
              <a:ext uri="{FF2B5EF4-FFF2-40B4-BE49-F238E27FC236}">
                <a16:creationId xmlns:a16="http://schemas.microsoft.com/office/drawing/2014/main" id="{FA7B0BD7-4FE1-4DBB-9A0D-02CC3A9ACFB2}"/>
              </a:ext>
            </a:extLst>
          </p:cNvPr>
          <p:cNvSpPr>
            <a:spLocks noGrp="1"/>
          </p:cNvSpPr>
          <p:nvPr>
            <p:ph idx="1"/>
          </p:nvPr>
        </p:nvSpPr>
        <p:spPr/>
        <p:txBody>
          <a:bodyPr/>
          <a:lstStyle/>
          <a:p>
            <a:pPr>
              <a:buClr>
                <a:srgbClr val="0070C0"/>
              </a:buClr>
              <a:buFont typeface="Wingdings" panose="05000000000000000000" pitchFamily="2" charset="2"/>
              <a:buChar char="§"/>
            </a:pPr>
            <a:r>
              <a:rPr lang="en-US" sz="2800" b="1" dirty="0">
                <a:solidFill>
                  <a:srgbClr val="00B0F0"/>
                </a:solidFill>
                <a:latin typeface="Times New Roman" panose="02020603050405020304" pitchFamily="18" charset="0"/>
                <a:cs typeface="Times New Roman" panose="02020603050405020304" pitchFamily="18" charset="0"/>
              </a:rPr>
              <a:t>SBC Campaign Memo ( Start date 28</a:t>
            </a:r>
            <a:r>
              <a:rPr lang="en-US" sz="2800" b="1" baseline="30000" dirty="0">
                <a:solidFill>
                  <a:srgbClr val="00B0F0"/>
                </a:solidFill>
                <a:latin typeface="Times New Roman" panose="02020603050405020304" pitchFamily="18" charset="0"/>
                <a:cs typeface="Times New Roman" panose="02020603050405020304" pitchFamily="18" charset="0"/>
              </a:rPr>
              <a:t>th</a:t>
            </a:r>
            <a:r>
              <a:rPr lang="en-US" sz="2800" b="1" dirty="0">
                <a:solidFill>
                  <a:srgbClr val="00B0F0"/>
                </a:solidFill>
                <a:latin typeface="Times New Roman" panose="02020603050405020304" pitchFamily="18" charset="0"/>
                <a:cs typeface="Times New Roman" panose="02020603050405020304" pitchFamily="18" charset="0"/>
              </a:rPr>
              <a:t> April 2021)</a:t>
            </a:r>
          </a:p>
          <a:p>
            <a:pPr>
              <a:buFont typeface="Wingdings" panose="05000000000000000000" pitchFamily="2" charset="2"/>
              <a:buChar char="Ø"/>
            </a:pPr>
            <a:endParaRPr lang="en-US" dirty="0">
              <a:solidFill>
                <a:srgbClr val="002060"/>
              </a:solidFill>
              <a:latin typeface="Times New Roman" panose="02020603050405020304" pitchFamily="18" charset="0"/>
              <a:cs typeface="Times New Roman" panose="02020603050405020304" pitchFamily="18" charset="0"/>
            </a:endParaRPr>
          </a:p>
          <a:p>
            <a:pPr marL="0" indent="0">
              <a:buNone/>
            </a:pPr>
            <a:endParaRPr lang="en-GB" dirty="0">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539646" y="1853754"/>
            <a:ext cx="1142250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64811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735403175"/>
              </p:ext>
            </p:extLst>
          </p:nvPr>
        </p:nvGraphicFramePr>
        <p:xfrm>
          <a:off x="10269773" y="6573001"/>
          <a:ext cx="583106" cy="1154430"/>
        </p:xfrm>
        <a:graphic>
          <a:graphicData uri="http://schemas.openxmlformats.org/drawingml/2006/table">
            <a:tbl>
              <a:tblPr/>
              <a:tblGrid>
                <a:gridCol w="583106">
                  <a:extLst>
                    <a:ext uri="{9D8B030D-6E8A-4147-A177-3AD203B41FA5}">
                      <a16:colId xmlns:a16="http://schemas.microsoft.com/office/drawing/2014/main" val="20000"/>
                    </a:ext>
                  </a:extLst>
                </a:gridCol>
              </a:tblGrid>
              <a:tr h="71234">
                <a:tc>
                  <a:txBody>
                    <a:bodyPr/>
                    <a:lstStyle/>
                    <a:p>
                      <a:pPr algn="ctr" fontAlgn="ctr"/>
                      <a:endParaRPr lang="en-US" sz="12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B1A0C7"/>
                      </a:solidFill>
                      <a:prstDash val="solid"/>
                      <a:round/>
                      <a:headEnd type="none" w="med" len="med"/>
                      <a:tailEnd type="none" w="med" len="med"/>
                    </a:lnL>
                    <a:lnR>
                      <a:noFill/>
                    </a:lnR>
                    <a:lnT w="6350" cap="flat" cmpd="sng" algn="ctr">
                      <a:solidFill>
                        <a:srgbClr val="B1A0C7"/>
                      </a:solidFill>
                      <a:prstDash val="solid"/>
                      <a:round/>
                      <a:headEnd type="none" w="med" len="med"/>
                      <a:tailEnd type="none" w="med" len="med"/>
                    </a:lnT>
                    <a:lnB w="6350" cap="flat" cmpd="sng" algn="ctr">
                      <a:solidFill>
                        <a:srgbClr val="B1A0C7"/>
                      </a:solidFill>
                      <a:prstDash val="solid"/>
                      <a:round/>
                      <a:headEnd type="none" w="med" len="med"/>
                      <a:tailEnd type="none" w="med" len="med"/>
                    </a:lnB>
                  </a:tcPr>
                </a:tc>
                <a:extLst>
                  <a:ext uri="{0D108BD9-81ED-4DB2-BD59-A6C34878D82A}">
                    <a16:rowId xmlns:a16="http://schemas.microsoft.com/office/drawing/2014/main" val="10000"/>
                  </a:ext>
                </a:extLst>
              </a:tr>
              <a:tr h="71234">
                <a:tc>
                  <a:txBody>
                    <a:bodyPr/>
                    <a:lstStyle/>
                    <a:p>
                      <a:pPr algn="ctr" fontAlgn="ctr"/>
                      <a:endParaRPr lang="en-US" sz="12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w="6350" cap="flat" cmpd="sng" algn="ctr">
                      <a:solidFill>
                        <a:srgbClr val="B1A0C7"/>
                      </a:solidFill>
                      <a:prstDash val="solid"/>
                      <a:round/>
                      <a:headEnd type="none" w="med" len="med"/>
                      <a:tailEnd type="none" w="med" len="med"/>
                    </a:lnT>
                    <a:lnB w="6350" cap="flat" cmpd="sng" algn="ctr">
                      <a:solidFill>
                        <a:srgbClr val="B1A0C7"/>
                      </a:solidFill>
                      <a:prstDash val="solid"/>
                      <a:round/>
                      <a:headEnd type="none" w="med" len="med"/>
                      <a:tailEnd type="none" w="med" len="med"/>
                    </a:lnB>
                  </a:tcPr>
                </a:tc>
                <a:extLst>
                  <a:ext uri="{0D108BD9-81ED-4DB2-BD59-A6C34878D82A}">
                    <a16:rowId xmlns:a16="http://schemas.microsoft.com/office/drawing/2014/main" val="10001"/>
                  </a:ext>
                </a:extLst>
              </a:tr>
              <a:tr h="71234">
                <a:tc>
                  <a:txBody>
                    <a:bodyPr/>
                    <a:lstStyle/>
                    <a:p>
                      <a:pPr algn="ctr" fontAlgn="ctr"/>
                      <a:endParaRPr lang="en-US" sz="12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w="6350" cap="flat" cmpd="sng" algn="ctr">
                      <a:solidFill>
                        <a:srgbClr val="B1A0C7"/>
                      </a:solidFill>
                      <a:prstDash val="solid"/>
                      <a:round/>
                      <a:headEnd type="none" w="med" len="med"/>
                      <a:tailEnd type="none" w="med" len="med"/>
                    </a:lnT>
                    <a:lnB w="6350" cap="flat" cmpd="sng" algn="ctr">
                      <a:solidFill>
                        <a:srgbClr val="B1A0C7"/>
                      </a:solidFill>
                      <a:prstDash val="solid"/>
                      <a:round/>
                      <a:headEnd type="none" w="med" len="med"/>
                      <a:tailEnd type="none" w="med" len="med"/>
                    </a:lnB>
                  </a:tcPr>
                </a:tc>
                <a:extLst>
                  <a:ext uri="{0D108BD9-81ED-4DB2-BD59-A6C34878D82A}">
                    <a16:rowId xmlns:a16="http://schemas.microsoft.com/office/drawing/2014/main" val="10002"/>
                  </a:ext>
                </a:extLst>
              </a:tr>
              <a:tr h="71234">
                <a:tc>
                  <a:txBody>
                    <a:bodyPr/>
                    <a:lstStyle/>
                    <a:p>
                      <a:pPr algn="ctr" fontAlgn="ctr"/>
                      <a:endParaRPr lang="en-US" sz="12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w="6350" cap="flat" cmpd="sng" algn="ctr">
                      <a:solidFill>
                        <a:srgbClr val="B1A0C7"/>
                      </a:solidFill>
                      <a:prstDash val="solid"/>
                      <a:round/>
                      <a:headEnd type="none" w="med" len="med"/>
                      <a:tailEnd type="none" w="med" len="med"/>
                    </a:lnT>
                    <a:lnB w="6350" cap="flat" cmpd="sng" algn="ctr">
                      <a:solidFill>
                        <a:srgbClr val="B1A0C7"/>
                      </a:solidFill>
                      <a:prstDash val="solid"/>
                      <a:round/>
                      <a:headEnd type="none" w="med" len="med"/>
                      <a:tailEnd type="none" w="med" len="med"/>
                    </a:lnB>
                  </a:tcPr>
                </a:tc>
                <a:extLst>
                  <a:ext uri="{0D108BD9-81ED-4DB2-BD59-A6C34878D82A}">
                    <a16:rowId xmlns:a16="http://schemas.microsoft.com/office/drawing/2014/main" val="10003"/>
                  </a:ext>
                </a:extLst>
              </a:tr>
              <a:tr h="71234">
                <a:tc>
                  <a:txBody>
                    <a:bodyPr/>
                    <a:lstStyle/>
                    <a:p>
                      <a:pPr algn="ctr" fontAlgn="ctr"/>
                      <a:endParaRPr lang="en-US" sz="12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w="6350" cap="flat" cmpd="sng" algn="ctr">
                      <a:solidFill>
                        <a:srgbClr val="B1A0C7"/>
                      </a:solidFill>
                      <a:prstDash val="solid"/>
                      <a:round/>
                      <a:headEnd type="none" w="med" len="med"/>
                      <a:tailEnd type="none" w="med" len="med"/>
                    </a:lnT>
                    <a:lnB w="6350" cap="flat" cmpd="sng" algn="ctr">
                      <a:solidFill>
                        <a:srgbClr val="B1A0C7"/>
                      </a:solidFill>
                      <a:prstDash val="solid"/>
                      <a:round/>
                      <a:headEnd type="none" w="med" len="med"/>
                      <a:tailEnd type="none" w="med" len="med"/>
                    </a:lnB>
                  </a:tcPr>
                </a:tc>
                <a:extLst>
                  <a:ext uri="{0D108BD9-81ED-4DB2-BD59-A6C34878D82A}">
                    <a16:rowId xmlns:a16="http://schemas.microsoft.com/office/drawing/2014/main" val="10004"/>
                  </a:ext>
                </a:extLst>
              </a:tr>
              <a:tr h="71234">
                <a:tc>
                  <a:txBody>
                    <a:bodyPr/>
                    <a:lstStyle/>
                    <a:p>
                      <a:pPr algn="ctr" fontAlgn="ctr"/>
                      <a:endParaRPr lang="en-US" sz="12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w="6350" cap="flat" cmpd="sng" algn="ctr">
                      <a:solidFill>
                        <a:srgbClr val="B1A0C7"/>
                      </a:solidFill>
                      <a:prstDash val="solid"/>
                      <a:round/>
                      <a:headEnd type="none" w="med" len="med"/>
                      <a:tailEnd type="none" w="med" len="med"/>
                    </a:lnT>
                    <a:lnB w="6350" cap="flat" cmpd="sng" algn="ctr">
                      <a:solidFill>
                        <a:srgbClr val="B1A0C7"/>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8" name="Chart 7">
            <a:extLst>
              <a:ext uri="{FF2B5EF4-FFF2-40B4-BE49-F238E27FC236}">
                <a16:creationId xmlns:a16="http://schemas.microsoft.com/office/drawing/2014/main" id="{3FBC9785-414E-4605-80CF-78774B6D8EC0}"/>
              </a:ext>
            </a:extLst>
          </p:cNvPr>
          <p:cNvGraphicFramePr>
            <a:graphicFrameLocks/>
          </p:cNvGraphicFramePr>
          <p:nvPr>
            <p:extLst>
              <p:ext uri="{D42A27DB-BD31-4B8C-83A1-F6EECF244321}">
                <p14:modId xmlns:p14="http://schemas.microsoft.com/office/powerpoint/2010/main" val="2784317270"/>
              </p:ext>
            </p:extLst>
          </p:nvPr>
        </p:nvGraphicFramePr>
        <p:xfrm>
          <a:off x="0" y="0"/>
          <a:ext cx="12192000" cy="69779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a:extLst>
              <a:ext uri="{FF2B5EF4-FFF2-40B4-BE49-F238E27FC236}">
                <a16:creationId xmlns:a16="http://schemas.microsoft.com/office/drawing/2014/main" id="{0D1ECA7E-B9BE-4893-8429-48869122E06E}"/>
              </a:ext>
            </a:extLst>
          </p:cNvPr>
          <p:cNvGraphicFramePr>
            <a:graphicFrameLocks noGrp="1"/>
          </p:cNvGraphicFramePr>
          <p:nvPr>
            <p:extLst>
              <p:ext uri="{D42A27DB-BD31-4B8C-83A1-F6EECF244321}">
                <p14:modId xmlns:p14="http://schemas.microsoft.com/office/powerpoint/2010/main" val="438609615"/>
              </p:ext>
            </p:extLst>
          </p:nvPr>
        </p:nvGraphicFramePr>
        <p:xfrm>
          <a:off x="10887292" y="5307960"/>
          <a:ext cx="787400" cy="1550040"/>
        </p:xfrm>
        <a:graphic>
          <a:graphicData uri="http://schemas.openxmlformats.org/drawingml/2006/table">
            <a:tbl>
              <a:tblPr/>
              <a:tblGrid>
                <a:gridCol w="787400">
                  <a:extLst>
                    <a:ext uri="{9D8B030D-6E8A-4147-A177-3AD203B41FA5}">
                      <a16:colId xmlns:a16="http://schemas.microsoft.com/office/drawing/2014/main" val="261683520"/>
                    </a:ext>
                  </a:extLst>
                </a:gridCol>
              </a:tblGrid>
              <a:tr h="258340">
                <a:tc>
                  <a:txBody>
                    <a:bodyPr/>
                    <a:lstStyle/>
                    <a:p>
                      <a:pPr algn="ctr" fontAlgn="b"/>
                      <a:r>
                        <a:rPr lang="en-US" sz="1400" b="1" i="0" u="none" strike="noStrike">
                          <a:solidFill>
                            <a:srgbClr val="FF0000"/>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9945253"/>
                  </a:ext>
                </a:extLst>
              </a:tr>
              <a:tr h="258340">
                <a:tc>
                  <a:txBody>
                    <a:bodyPr/>
                    <a:lstStyle/>
                    <a:p>
                      <a:pPr algn="ctr" fontAlgn="b"/>
                      <a:r>
                        <a:rPr lang="en-US" sz="1400" b="1" i="0" u="none" strike="noStrike">
                          <a:solidFill>
                            <a:srgbClr val="FF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0039784"/>
                  </a:ext>
                </a:extLst>
              </a:tr>
              <a:tr h="258340">
                <a:tc>
                  <a:txBody>
                    <a:bodyPr/>
                    <a:lstStyle/>
                    <a:p>
                      <a:pPr algn="ctr" fontAlgn="b"/>
                      <a:r>
                        <a:rPr lang="en-US" sz="1400" b="1" i="0" u="none" strike="noStrike">
                          <a:solidFill>
                            <a:srgbClr val="FF0000"/>
                          </a:solidFill>
                          <a:effectLst/>
                          <a:latin typeface="Calibri" panose="020F0502020204030204" pitchFamily="34" charset="0"/>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7361786"/>
                  </a:ext>
                </a:extLst>
              </a:tr>
              <a:tr h="258340">
                <a:tc>
                  <a:txBody>
                    <a:bodyPr/>
                    <a:lstStyle/>
                    <a:p>
                      <a:pPr algn="ctr" fontAlgn="b"/>
                      <a:r>
                        <a:rPr lang="en-US" sz="1400" b="1" i="0" u="none" strike="noStrike">
                          <a:solidFill>
                            <a:srgbClr val="FF0000"/>
                          </a:solidFill>
                          <a:effectLst/>
                          <a:latin typeface="Calibri" panose="020F0502020204030204" pitchFamily="34" charset="0"/>
                        </a:rPr>
                        <a:t>422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0606330"/>
                  </a:ext>
                </a:extLst>
              </a:tr>
              <a:tr h="258340">
                <a:tc>
                  <a:txBody>
                    <a:bodyPr/>
                    <a:lstStyle/>
                    <a:p>
                      <a:pPr algn="ctr" fontAlgn="b"/>
                      <a:r>
                        <a:rPr lang="en-US" sz="1400" b="1" i="0" u="none" strike="noStrike">
                          <a:solidFill>
                            <a:srgbClr val="FF0000"/>
                          </a:solidFill>
                          <a:effectLst/>
                          <a:latin typeface="Calibri" panose="020F0502020204030204" pitchFamily="34" charset="0"/>
                        </a:rPr>
                        <a:t>293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333069"/>
                  </a:ext>
                </a:extLst>
              </a:tr>
              <a:tr h="258340">
                <a:tc>
                  <a:txBody>
                    <a:bodyPr/>
                    <a:lstStyle/>
                    <a:p>
                      <a:pPr algn="ctr" fontAlgn="b"/>
                      <a:r>
                        <a:rPr lang="en-US" sz="1400" b="1" i="0" u="none" strike="noStrike" dirty="0">
                          <a:solidFill>
                            <a:srgbClr val="FF0000"/>
                          </a:solidFill>
                          <a:effectLst/>
                          <a:latin typeface="Calibri" panose="020F0502020204030204" pitchFamily="34" charset="0"/>
                        </a:rPr>
                        <a:t>6818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2628620"/>
                  </a:ext>
                </a:extLst>
              </a:tr>
            </a:tbl>
          </a:graphicData>
        </a:graphic>
      </p:graphicFrame>
    </p:spTree>
    <p:extLst>
      <p:ext uri="{BB962C8B-B14F-4D97-AF65-F5344CB8AC3E}">
        <p14:creationId xmlns:p14="http://schemas.microsoft.com/office/powerpoint/2010/main" val="77638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D27F2984-086C-4A96-8952-704EE92D1863}"/>
              </a:ext>
            </a:extLst>
          </p:cNvPr>
          <p:cNvGraphicFramePr>
            <a:graphicFrameLocks/>
          </p:cNvGraphicFramePr>
          <p:nvPr>
            <p:extLst>
              <p:ext uri="{D42A27DB-BD31-4B8C-83A1-F6EECF244321}">
                <p14:modId xmlns:p14="http://schemas.microsoft.com/office/powerpoint/2010/main" val="1652404236"/>
              </p:ext>
            </p:extLst>
          </p:nvPr>
        </p:nvGraphicFramePr>
        <p:xfrm>
          <a:off x="1" y="1085849"/>
          <a:ext cx="6278880" cy="5772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5BAA4A35-CD46-4134-9598-662C249C461F}"/>
              </a:ext>
            </a:extLst>
          </p:cNvPr>
          <p:cNvGraphicFramePr>
            <a:graphicFrameLocks/>
          </p:cNvGraphicFramePr>
          <p:nvPr>
            <p:extLst>
              <p:ext uri="{D42A27DB-BD31-4B8C-83A1-F6EECF244321}">
                <p14:modId xmlns:p14="http://schemas.microsoft.com/office/powerpoint/2010/main" val="2024815315"/>
              </p:ext>
            </p:extLst>
          </p:nvPr>
        </p:nvGraphicFramePr>
        <p:xfrm>
          <a:off x="6278881" y="1143000"/>
          <a:ext cx="5913119" cy="5715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4780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61B1B476-70CB-4AAA-9783-0E890EF64D32}"/>
              </a:ext>
            </a:extLst>
          </p:cNvPr>
          <p:cNvGraphicFramePr>
            <a:graphicFrameLocks/>
          </p:cNvGraphicFramePr>
          <p:nvPr>
            <p:extLst>
              <p:ext uri="{D42A27DB-BD31-4B8C-83A1-F6EECF244321}">
                <p14:modId xmlns:p14="http://schemas.microsoft.com/office/powerpoint/2010/main" val="2126255137"/>
              </p:ext>
            </p:extLst>
          </p:nvPr>
        </p:nvGraphicFramePr>
        <p:xfrm>
          <a:off x="-1" y="0"/>
          <a:ext cx="12192001" cy="685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a:extLst>
              <a:ext uri="{FF2B5EF4-FFF2-40B4-BE49-F238E27FC236}">
                <a16:creationId xmlns:a16="http://schemas.microsoft.com/office/drawing/2014/main" id="{F68623B6-AFDD-442B-965C-1A2C4351EEAB}"/>
              </a:ext>
            </a:extLst>
          </p:cNvPr>
          <p:cNvGraphicFramePr>
            <a:graphicFrameLocks noGrp="1"/>
          </p:cNvGraphicFramePr>
          <p:nvPr>
            <p:extLst>
              <p:ext uri="{D42A27DB-BD31-4B8C-83A1-F6EECF244321}">
                <p14:modId xmlns:p14="http://schemas.microsoft.com/office/powerpoint/2010/main" val="448305310"/>
              </p:ext>
            </p:extLst>
          </p:nvPr>
        </p:nvGraphicFramePr>
        <p:xfrm>
          <a:off x="11179943" y="5671138"/>
          <a:ext cx="558800" cy="1186860"/>
        </p:xfrm>
        <a:graphic>
          <a:graphicData uri="http://schemas.openxmlformats.org/drawingml/2006/table">
            <a:tbl>
              <a:tblPr/>
              <a:tblGrid>
                <a:gridCol w="558800">
                  <a:extLst>
                    <a:ext uri="{9D8B030D-6E8A-4147-A177-3AD203B41FA5}">
                      <a16:colId xmlns:a16="http://schemas.microsoft.com/office/drawing/2014/main" val="2985819750"/>
                    </a:ext>
                  </a:extLst>
                </a:gridCol>
              </a:tblGrid>
              <a:tr h="296715">
                <a:tc>
                  <a:txBody>
                    <a:bodyPr/>
                    <a:lstStyle/>
                    <a:p>
                      <a:pPr algn="ctr" fontAlgn="b"/>
                      <a:r>
                        <a:rPr lang="en-US" sz="1400" b="1" i="0" u="none" strike="noStrike">
                          <a:solidFill>
                            <a:srgbClr val="FF0000"/>
                          </a:solidFill>
                          <a:effectLst/>
                          <a:latin typeface="Times New Roman" panose="02020603050405020304" pitchFamily="18"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8580646"/>
                  </a:ext>
                </a:extLst>
              </a:tr>
              <a:tr h="296715">
                <a:tc>
                  <a:txBody>
                    <a:bodyPr/>
                    <a:lstStyle/>
                    <a:p>
                      <a:pPr algn="ctr" fontAlgn="b"/>
                      <a:r>
                        <a:rPr lang="en-US" sz="1400" b="1" i="0" u="none" strike="noStrike" dirty="0">
                          <a:solidFill>
                            <a:srgbClr val="FF0000"/>
                          </a:solidFill>
                          <a:effectLst/>
                          <a:latin typeface="Times New Roman" panose="02020603050405020304" pitchFamily="18" charset="0"/>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8327836"/>
                  </a:ext>
                </a:extLst>
              </a:tr>
              <a:tr h="296715">
                <a:tc>
                  <a:txBody>
                    <a:bodyPr/>
                    <a:lstStyle/>
                    <a:p>
                      <a:pPr algn="ctr" fontAlgn="b"/>
                      <a:r>
                        <a:rPr lang="en-US" sz="1400" b="1" i="0" u="none" strike="noStrike" dirty="0">
                          <a:solidFill>
                            <a:srgbClr val="FF0000"/>
                          </a:solidFill>
                          <a:effectLst/>
                          <a:latin typeface="Times New Roman" panose="02020603050405020304" pitchFamily="18"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6285544"/>
                  </a:ext>
                </a:extLst>
              </a:tr>
              <a:tr h="296715">
                <a:tc>
                  <a:txBody>
                    <a:bodyPr/>
                    <a:lstStyle/>
                    <a:p>
                      <a:pPr algn="ctr" fontAlgn="b"/>
                      <a:r>
                        <a:rPr lang="en-US" sz="1400" b="1" i="0" u="none" strike="noStrike" dirty="0">
                          <a:solidFill>
                            <a:srgbClr val="FF0000"/>
                          </a:solidFill>
                          <a:effectLst/>
                          <a:latin typeface="Times New Roman" panose="02020603050405020304" pitchFamily="18" charset="0"/>
                        </a:rPr>
                        <a:t>248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0048268"/>
                  </a:ext>
                </a:extLst>
              </a:tr>
            </a:tbl>
          </a:graphicData>
        </a:graphic>
      </p:graphicFrame>
    </p:spTree>
    <p:extLst>
      <p:ext uri="{BB962C8B-B14F-4D97-AF65-F5344CB8AC3E}">
        <p14:creationId xmlns:p14="http://schemas.microsoft.com/office/powerpoint/2010/main" val="2075879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9C5566BD-3CF8-452F-8280-7F0DD8E63FA8}"/>
              </a:ext>
            </a:extLst>
          </p:cNvPr>
          <p:cNvGraphicFramePr>
            <a:graphicFrameLocks/>
          </p:cNvGraphicFramePr>
          <p:nvPr>
            <p:extLst>
              <p:ext uri="{D42A27DB-BD31-4B8C-83A1-F6EECF244321}">
                <p14:modId xmlns:p14="http://schemas.microsoft.com/office/powerpoint/2010/main" val="1685399097"/>
              </p:ext>
            </p:extLst>
          </p:nvPr>
        </p:nvGraphicFramePr>
        <p:xfrm>
          <a:off x="0" y="742949"/>
          <a:ext cx="6286500" cy="61150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1628BC0E-D8E9-436D-B22A-1510F74F689C}"/>
              </a:ext>
            </a:extLst>
          </p:cNvPr>
          <p:cNvGraphicFramePr>
            <a:graphicFrameLocks/>
          </p:cNvGraphicFramePr>
          <p:nvPr>
            <p:extLst>
              <p:ext uri="{D42A27DB-BD31-4B8C-83A1-F6EECF244321}">
                <p14:modId xmlns:p14="http://schemas.microsoft.com/office/powerpoint/2010/main" val="3870926171"/>
              </p:ext>
            </p:extLst>
          </p:nvPr>
        </p:nvGraphicFramePr>
        <p:xfrm>
          <a:off x="6362700" y="1009651"/>
          <a:ext cx="5829300" cy="58483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38670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5A03DA09-3491-4C69-AD08-5A6E952E87D5}"/>
              </a:ext>
            </a:extLst>
          </p:cNvPr>
          <p:cNvGraphicFramePr>
            <a:graphicFrameLocks/>
          </p:cNvGraphicFramePr>
          <p:nvPr>
            <p:extLst>
              <p:ext uri="{D42A27DB-BD31-4B8C-83A1-F6EECF244321}">
                <p14:modId xmlns:p14="http://schemas.microsoft.com/office/powerpoint/2010/main" val="1379087551"/>
              </p:ext>
            </p:extLst>
          </p:nvPr>
        </p:nvGraphicFramePr>
        <p:xfrm>
          <a:off x="0" y="1"/>
          <a:ext cx="12192000" cy="685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a:extLst>
              <a:ext uri="{FF2B5EF4-FFF2-40B4-BE49-F238E27FC236}">
                <a16:creationId xmlns:a16="http://schemas.microsoft.com/office/drawing/2014/main" id="{D8681B49-DB6E-4897-9BC2-24D98949B667}"/>
              </a:ext>
            </a:extLst>
          </p:cNvPr>
          <p:cNvGraphicFramePr>
            <a:graphicFrameLocks noGrp="1"/>
          </p:cNvGraphicFramePr>
          <p:nvPr>
            <p:extLst>
              <p:ext uri="{D42A27DB-BD31-4B8C-83A1-F6EECF244321}">
                <p14:modId xmlns:p14="http://schemas.microsoft.com/office/powerpoint/2010/main" val="4022585259"/>
              </p:ext>
            </p:extLst>
          </p:nvPr>
        </p:nvGraphicFramePr>
        <p:xfrm>
          <a:off x="10809922" y="5630704"/>
          <a:ext cx="609600" cy="1105376"/>
        </p:xfrm>
        <a:graphic>
          <a:graphicData uri="http://schemas.openxmlformats.org/drawingml/2006/table">
            <a:tbl>
              <a:tblPr/>
              <a:tblGrid>
                <a:gridCol w="609600">
                  <a:extLst>
                    <a:ext uri="{9D8B030D-6E8A-4147-A177-3AD203B41FA5}">
                      <a16:colId xmlns:a16="http://schemas.microsoft.com/office/drawing/2014/main" val="2596117382"/>
                    </a:ext>
                  </a:extLst>
                </a:gridCol>
              </a:tblGrid>
              <a:tr h="276344">
                <a:tc>
                  <a:txBody>
                    <a:bodyPr/>
                    <a:lstStyle/>
                    <a:p>
                      <a:pPr algn="ctr" fontAlgn="b"/>
                      <a:r>
                        <a:rPr lang="en-US" sz="1400" b="1" i="0" u="none" strike="noStrike">
                          <a:solidFill>
                            <a:srgbClr val="FF0000"/>
                          </a:solidFill>
                          <a:effectLst/>
                          <a:latin typeface="Times New Roman" panose="02020603050405020304" pitchFamily="18" charset="0"/>
                          <a:cs typeface="Times New Roman" panose="02020603050405020304" pitchFamily="18"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318803"/>
                  </a:ext>
                </a:extLst>
              </a:tr>
              <a:tr h="276344">
                <a:tc>
                  <a:txBody>
                    <a:bodyPr/>
                    <a:lstStyle/>
                    <a:p>
                      <a:pPr algn="ctr" fontAlgn="b"/>
                      <a:r>
                        <a:rPr lang="en-US" sz="1400" b="1" i="0" u="none" strike="noStrike">
                          <a:solidFill>
                            <a:srgbClr val="FF0000"/>
                          </a:solidFill>
                          <a:effectLst/>
                          <a:latin typeface="Times New Roman" panose="02020603050405020304" pitchFamily="18" charset="0"/>
                          <a:cs typeface="Times New Roman" panose="02020603050405020304" pitchFamily="18"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7504036"/>
                  </a:ext>
                </a:extLst>
              </a:tr>
              <a:tr h="276344">
                <a:tc>
                  <a:txBody>
                    <a:bodyPr/>
                    <a:lstStyle/>
                    <a:p>
                      <a:pPr algn="ctr" fontAlgn="b"/>
                      <a:r>
                        <a:rPr lang="en-US" sz="1400" b="1" i="0" u="none" strike="noStrike">
                          <a:solidFill>
                            <a:srgbClr val="FF0000"/>
                          </a:solidFill>
                          <a:effectLst/>
                          <a:latin typeface="Times New Roman" panose="02020603050405020304" pitchFamily="18" charset="0"/>
                          <a:cs typeface="Times New Roman" panose="02020603050405020304" pitchFamily="18"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1329813"/>
                  </a:ext>
                </a:extLst>
              </a:tr>
              <a:tr h="276344">
                <a:tc>
                  <a:txBody>
                    <a:bodyPr/>
                    <a:lstStyle/>
                    <a:p>
                      <a:pPr algn="ctr" fontAlgn="b"/>
                      <a:r>
                        <a:rPr lang="en-US" sz="1400" b="1" i="0" u="none" strike="noStrike" dirty="0">
                          <a:solidFill>
                            <a:srgbClr val="FF0000"/>
                          </a:solidFill>
                          <a:effectLst/>
                          <a:latin typeface="Times New Roman" panose="02020603050405020304" pitchFamily="18" charset="0"/>
                          <a:cs typeface="Times New Roman" panose="02020603050405020304" pitchFamily="18"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2112522"/>
                  </a:ext>
                </a:extLst>
              </a:tr>
            </a:tbl>
          </a:graphicData>
        </a:graphic>
      </p:graphicFrame>
    </p:spTree>
    <p:extLst>
      <p:ext uri="{BB962C8B-B14F-4D97-AF65-F5344CB8AC3E}">
        <p14:creationId xmlns:p14="http://schemas.microsoft.com/office/powerpoint/2010/main" val="3207900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618DC606-58E4-4CA1-B927-F4EB103AF36E}"/>
              </a:ext>
            </a:extLst>
          </p:cNvPr>
          <p:cNvGraphicFramePr>
            <a:graphicFrameLocks/>
          </p:cNvGraphicFramePr>
          <p:nvPr>
            <p:extLst>
              <p:ext uri="{D42A27DB-BD31-4B8C-83A1-F6EECF244321}">
                <p14:modId xmlns:p14="http://schemas.microsoft.com/office/powerpoint/2010/main" val="1060370031"/>
              </p:ext>
            </p:extLst>
          </p:nvPr>
        </p:nvGraphicFramePr>
        <p:xfrm>
          <a:off x="106680" y="1009650"/>
          <a:ext cx="6579870" cy="58483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0409494B-CF9F-4DF3-9424-BB7A0AE185B7}"/>
              </a:ext>
            </a:extLst>
          </p:cNvPr>
          <p:cNvGraphicFramePr>
            <a:graphicFrameLocks/>
          </p:cNvGraphicFramePr>
          <p:nvPr>
            <p:extLst>
              <p:ext uri="{D42A27DB-BD31-4B8C-83A1-F6EECF244321}">
                <p14:modId xmlns:p14="http://schemas.microsoft.com/office/powerpoint/2010/main" val="3370798536"/>
              </p:ext>
            </p:extLst>
          </p:nvPr>
        </p:nvGraphicFramePr>
        <p:xfrm>
          <a:off x="6953250" y="1143000"/>
          <a:ext cx="5238750" cy="5715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2559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6526887E-262D-4CD6-998A-E7C3219CD49F}"/>
              </a:ext>
            </a:extLst>
          </p:cNvPr>
          <p:cNvGraphicFramePr>
            <a:graphicFrameLocks/>
          </p:cNvGraphicFramePr>
          <p:nvPr>
            <p:extLst>
              <p:ext uri="{D42A27DB-BD31-4B8C-83A1-F6EECF244321}">
                <p14:modId xmlns:p14="http://schemas.microsoft.com/office/powerpoint/2010/main" val="293882028"/>
              </p:ext>
            </p:extLst>
          </p:nvPr>
        </p:nvGraphicFramePr>
        <p:xfrm>
          <a:off x="0" y="0"/>
          <a:ext cx="12191999" cy="685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a:extLst>
              <a:ext uri="{FF2B5EF4-FFF2-40B4-BE49-F238E27FC236}">
                <a16:creationId xmlns:a16="http://schemas.microsoft.com/office/drawing/2014/main" id="{1F3A2083-90FA-4BA4-9D00-04AF30AC03D8}"/>
              </a:ext>
            </a:extLst>
          </p:cNvPr>
          <p:cNvGraphicFramePr>
            <a:graphicFrameLocks noGrp="1"/>
          </p:cNvGraphicFramePr>
          <p:nvPr>
            <p:extLst>
              <p:ext uri="{D42A27DB-BD31-4B8C-83A1-F6EECF244321}">
                <p14:modId xmlns:p14="http://schemas.microsoft.com/office/powerpoint/2010/main" val="3685898885"/>
              </p:ext>
            </p:extLst>
          </p:nvPr>
        </p:nvGraphicFramePr>
        <p:xfrm>
          <a:off x="11262041" y="5122068"/>
          <a:ext cx="929957" cy="1629252"/>
        </p:xfrm>
        <a:graphic>
          <a:graphicData uri="http://schemas.openxmlformats.org/drawingml/2006/table">
            <a:tbl>
              <a:tblPr/>
              <a:tblGrid>
                <a:gridCol w="929957">
                  <a:extLst>
                    <a:ext uri="{9D8B030D-6E8A-4147-A177-3AD203B41FA5}">
                      <a16:colId xmlns:a16="http://schemas.microsoft.com/office/drawing/2014/main" val="449421478"/>
                    </a:ext>
                  </a:extLst>
                </a:gridCol>
              </a:tblGrid>
              <a:tr h="271542">
                <a:tc>
                  <a:txBody>
                    <a:bodyPr/>
                    <a:lstStyle/>
                    <a:p>
                      <a:pPr algn="ctr" fontAlgn="b"/>
                      <a:r>
                        <a:rPr lang="en-US" sz="1400" b="1" i="0" u="none" strike="noStrike">
                          <a:solidFill>
                            <a:srgbClr val="FF0000"/>
                          </a:solidFill>
                          <a:effectLst/>
                          <a:latin typeface="Times New Roman" panose="02020603050405020304" pitchFamily="18"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6896579"/>
                  </a:ext>
                </a:extLst>
              </a:tr>
              <a:tr h="271542">
                <a:tc>
                  <a:txBody>
                    <a:bodyPr/>
                    <a:lstStyle/>
                    <a:p>
                      <a:pPr algn="ctr" fontAlgn="b"/>
                      <a:r>
                        <a:rPr lang="en-US" sz="1400" b="1" i="0" u="none" strike="noStrike">
                          <a:solidFill>
                            <a:srgbClr val="FF0000"/>
                          </a:solidFill>
                          <a:effectLst/>
                          <a:latin typeface="Times New Roman" panose="02020603050405020304" pitchFamily="18"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7833770"/>
                  </a:ext>
                </a:extLst>
              </a:tr>
              <a:tr h="271542">
                <a:tc>
                  <a:txBody>
                    <a:bodyPr/>
                    <a:lstStyle/>
                    <a:p>
                      <a:pPr algn="ctr" fontAlgn="b"/>
                      <a:r>
                        <a:rPr lang="en-US" sz="1400" b="1" i="0" u="none" strike="noStrike">
                          <a:solidFill>
                            <a:srgbClr val="FF0000"/>
                          </a:solidFill>
                          <a:effectLst/>
                          <a:latin typeface="Times New Roman" panose="02020603050405020304" pitchFamily="18"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5070536"/>
                  </a:ext>
                </a:extLst>
              </a:tr>
              <a:tr h="271542">
                <a:tc>
                  <a:txBody>
                    <a:bodyPr/>
                    <a:lstStyle/>
                    <a:p>
                      <a:pPr algn="ctr" fontAlgn="b"/>
                      <a:r>
                        <a:rPr lang="en-US" sz="1400" b="1" i="0" u="none" strike="noStrike">
                          <a:solidFill>
                            <a:srgbClr val="FF0000"/>
                          </a:solidFill>
                          <a:effectLst/>
                          <a:latin typeface="Times New Roman" panose="02020603050405020304" pitchFamily="18" charset="0"/>
                        </a:rPr>
                        <a:t>462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3589411"/>
                  </a:ext>
                </a:extLst>
              </a:tr>
              <a:tr h="271542">
                <a:tc>
                  <a:txBody>
                    <a:bodyPr/>
                    <a:lstStyle/>
                    <a:p>
                      <a:pPr algn="ctr" fontAlgn="b"/>
                      <a:r>
                        <a:rPr lang="en-US" sz="1400" b="1" i="0" u="none" strike="noStrike">
                          <a:solidFill>
                            <a:srgbClr val="FF0000"/>
                          </a:solidFill>
                          <a:effectLst/>
                          <a:latin typeface="Times New Roman" panose="02020603050405020304" pitchFamily="18" charset="0"/>
                        </a:rPr>
                        <a:t>104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7897350"/>
                  </a:ext>
                </a:extLst>
              </a:tr>
              <a:tr h="271542">
                <a:tc>
                  <a:txBody>
                    <a:bodyPr/>
                    <a:lstStyle/>
                    <a:p>
                      <a:pPr algn="ctr" fontAlgn="b"/>
                      <a:r>
                        <a:rPr lang="en-US" sz="1400" b="1" i="0" u="none" strike="noStrike" dirty="0">
                          <a:solidFill>
                            <a:srgbClr val="FF0000"/>
                          </a:solidFill>
                          <a:effectLst/>
                          <a:latin typeface="Times New Roman" panose="02020603050405020304" pitchFamily="18" charset="0"/>
                        </a:rPr>
                        <a:t>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2473089"/>
                  </a:ext>
                </a:extLst>
              </a:tr>
            </a:tbl>
          </a:graphicData>
        </a:graphic>
      </p:graphicFrame>
    </p:spTree>
    <p:extLst>
      <p:ext uri="{BB962C8B-B14F-4D97-AF65-F5344CB8AC3E}">
        <p14:creationId xmlns:p14="http://schemas.microsoft.com/office/powerpoint/2010/main" val="132780017"/>
      </p:ext>
    </p:extLst>
  </p:cSld>
  <p:clrMapOvr>
    <a:masterClrMapping/>
  </p:clrMapOvr>
</p:sld>
</file>

<file path=ppt/theme/theme1.xml><?xml version="1.0" encoding="utf-8"?>
<a:theme xmlns:a="http://schemas.openxmlformats.org/drawingml/2006/main" name="Galler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TF10001119</Template>
  <TotalTime>14600</TotalTime>
  <Words>375</Words>
  <Application>Microsoft Office PowerPoint</Application>
  <PresentationFormat>Widescreen</PresentationFormat>
  <Paragraphs>81</Paragraphs>
  <Slides>17</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Adobe Fan Heiti Std B</vt:lpstr>
      <vt:lpstr>Adobe Gothic Std B</vt:lpstr>
      <vt:lpstr>Arial</vt:lpstr>
      <vt:lpstr>Calibri</vt:lpstr>
      <vt:lpstr>Gill Sans MT</vt:lpstr>
      <vt:lpstr>Times New Roman</vt:lpstr>
      <vt:lpstr>Vrinda</vt:lpstr>
      <vt:lpstr>Wingdings</vt:lpstr>
      <vt:lpstr>Gallery</vt:lpstr>
      <vt:lpstr>SBC MEMO Data Analysis</vt:lpstr>
      <vt:lpstr>During memo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SBC: PORTFOLIO PERFORMANCE</vt:lpstr>
      <vt:lpstr>PowerPoint Presentation</vt:lpstr>
      <vt:lpstr>Major Findings</vt:lpstr>
      <vt:lpstr>Recommendation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212</cp:revision>
  <dcterms:created xsi:type="dcterms:W3CDTF">2021-10-10T16:07:10Z</dcterms:created>
  <dcterms:modified xsi:type="dcterms:W3CDTF">2021-12-25T17:34:42Z</dcterms:modified>
</cp:coreProperties>
</file>